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81" r:id="rId3"/>
    <p:sldId id="257" r:id="rId4"/>
    <p:sldId id="258" r:id="rId5"/>
    <p:sldId id="259" r:id="rId6"/>
    <p:sldId id="260" r:id="rId7"/>
    <p:sldId id="261" r:id="rId8"/>
    <p:sldId id="262" r:id="rId9"/>
    <p:sldId id="263" r:id="rId10"/>
    <p:sldId id="264" r:id="rId11"/>
    <p:sldId id="265" r:id="rId12"/>
    <p:sldId id="266" r:id="rId13"/>
    <p:sldId id="267" r:id="rId14"/>
    <p:sldId id="268" r:id="rId15"/>
    <p:sldId id="276" r:id="rId16"/>
    <p:sldId id="271" r:id="rId17"/>
    <p:sldId id="277" r:id="rId18"/>
    <p:sldId id="272" r:id="rId19"/>
    <p:sldId id="278" r:id="rId20"/>
    <p:sldId id="273" r:id="rId21"/>
    <p:sldId id="279" r:id="rId22"/>
    <p:sldId id="274" r:id="rId23"/>
    <p:sldId id="280" r:id="rId24"/>
    <p:sldId id="275"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25" d="100"/>
          <a:sy n="25" d="100"/>
        </p:scale>
        <p:origin x="1428" y="7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hdphoto1.wdp>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4C73F4-74B1-542C-5A4D-722455CA27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074B865C-CCAA-9F60-DF03-230EB0130EC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FA099625-DE75-AD21-0FD3-D11E2FCFD711}"/>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5" name="Footer Placeholder 4">
            <a:extLst>
              <a:ext uri="{FF2B5EF4-FFF2-40B4-BE49-F238E27FC236}">
                <a16:creationId xmlns:a16="http://schemas.microsoft.com/office/drawing/2014/main" id="{7D6998C5-71A3-2508-A7B7-868EC3AE274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FC678C8-342B-E88B-64CF-5DF827CF125D}"/>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3546992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F03F7-5B9F-5774-76EA-40081F93B2DD}"/>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D47F67F-3AA1-5253-C1F0-5384AF7BCFC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579E350-AA93-A1C3-3584-50BCF2D10B5F}"/>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5" name="Footer Placeholder 4">
            <a:extLst>
              <a:ext uri="{FF2B5EF4-FFF2-40B4-BE49-F238E27FC236}">
                <a16:creationId xmlns:a16="http://schemas.microsoft.com/office/drawing/2014/main" id="{FCD8A195-FA83-1899-BBE7-EEEE26226D0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42456DA-A50B-4A76-7F89-E0D5035CDF4E}"/>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2354545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330F6C-0006-22E4-4048-7C21B25891B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3BEBE93-6122-6DFC-09E5-3639F6830CB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EC995B-FE6E-290E-D30E-66CC1C9DC617}"/>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5" name="Footer Placeholder 4">
            <a:extLst>
              <a:ext uri="{FF2B5EF4-FFF2-40B4-BE49-F238E27FC236}">
                <a16:creationId xmlns:a16="http://schemas.microsoft.com/office/drawing/2014/main" id="{D6E471DA-C9C6-CEEB-34A8-47AC4D145AE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76062D8-693B-E035-20BE-18D3E282FE3B}"/>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2187878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DEBC7-92E8-5458-5267-046C10E0B768}"/>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90F8E62-75F3-7DDE-8B58-D71773B3CD3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B2DD65A6-D4D3-566E-2CA5-6003BCF3205F}"/>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5" name="Footer Placeholder 4">
            <a:extLst>
              <a:ext uri="{FF2B5EF4-FFF2-40B4-BE49-F238E27FC236}">
                <a16:creationId xmlns:a16="http://schemas.microsoft.com/office/drawing/2014/main" id="{F911FEFE-C3AE-3030-139E-F4CAE0A89C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D5C247-1B9A-527C-1901-B21C137F5AC0}"/>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3052422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E1087-78A1-F758-408A-9EDA62EFAA6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CEB6AAA-B0DE-E890-5E33-987610819E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67E9C7F-4563-BA99-1C71-C1569B0D219A}"/>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5" name="Footer Placeholder 4">
            <a:extLst>
              <a:ext uri="{FF2B5EF4-FFF2-40B4-BE49-F238E27FC236}">
                <a16:creationId xmlns:a16="http://schemas.microsoft.com/office/drawing/2014/main" id="{B6927773-10D9-0CE2-8FA8-7628217946B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7CFC468-2E1A-CDB5-0D5C-C909DDF2E9EF}"/>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16719690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C8EDD-8E8F-E578-E3C6-EDD11D5197A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565252-6D36-F46E-C74F-4C9E86B455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3C7E1E4-7B79-A3BF-1214-C92AA33EB93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FD4F7B8-C46D-472C-5E2A-10266B0FBFE4}"/>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6" name="Footer Placeholder 5">
            <a:extLst>
              <a:ext uri="{FF2B5EF4-FFF2-40B4-BE49-F238E27FC236}">
                <a16:creationId xmlns:a16="http://schemas.microsoft.com/office/drawing/2014/main" id="{D1D49691-902A-A46B-4C33-D53017243AF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818D08E-A5D7-5042-ADF1-52B3C11F2D2E}"/>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2087508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C4301-7B3B-19BC-7730-0E0AA1C0708F}"/>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93B119E-9891-1878-EC51-A935950659A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DBDE59E-EB3A-7511-EA8D-52B3E942B8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FAAB6CDF-288C-1539-3221-9E46E487A3F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9CE4D8-D0F0-D229-464F-7F989EFB864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C9E3745-3877-9345-2A33-59EDFAF940C9}"/>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8" name="Footer Placeholder 7">
            <a:extLst>
              <a:ext uri="{FF2B5EF4-FFF2-40B4-BE49-F238E27FC236}">
                <a16:creationId xmlns:a16="http://schemas.microsoft.com/office/drawing/2014/main" id="{2846625B-3C89-1BF3-9A6C-8B655AF5293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6E5BFEB-0C2E-EA3F-7220-F4C786AEB8FC}"/>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18786620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52C8D-781B-E266-BFCF-48345AA26827}"/>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FBB9150-0319-C729-DADA-BDE8941593A2}"/>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4" name="Footer Placeholder 3">
            <a:extLst>
              <a:ext uri="{FF2B5EF4-FFF2-40B4-BE49-F238E27FC236}">
                <a16:creationId xmlns:a16="http://schemas.microsoft.com/office/drawing/2014/main" id="{0224F476-9EFB-A8DB-52B4-10D0A37DC24E}"/>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2037C9E5-302C-0C3C-EDD3-6C9B713EDDEB}"/>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2526584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0ADDCBF-02E5-55B6-B3DE-ED9464F4DEF7}"/>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3" name="Footer Placeholder 2">
            <a:extLst>
              <a:ext uri="{FF2B5EF4-FFF2-40B4-BE49-F238E27FC236}">
                <a16:creationId xmlns:a16="http://schemas.microsoft.com/office/drawing/2014/main" id="{4AEA7517-17E3-6A5C-46B2-3EF9A020792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D5C09F2-19B0-4468-30A1-8D28A661DF93}"/>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3390638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00F5E-3E5A-C760-129C-D01758E897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8B2ED9E7-03AD-FB0A-8FC1-A29620A156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A1A0042B-B4CD-1100-8810-209934F489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5E33F7A-F326-3218-6158-C820F31F8AFF}"/>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6" name="Footer Placeholder 5">
            <a:extLst>
              <a:ext uri="{FF2B5EF4-FFF2-40B4-BE49-F238E27FC236}">
                <a16:creationId xmlns:a16="http://schemas.microsoft.com/office/drawing/2014/main" id="{2490359A-D0BB-F4EF-F486-B8368A1738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5D441D8-242B-93AE-1C5C-5E4AF30DF471}"/>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3625624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D0571-4E97-2E77-BDD8-BD324F4B30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438A9C55-F360-EE9B-000B-6449260303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9186FF5-9F7F-24DC-CE17-0E2E38BCA08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2B2CEF-5EC1-F22A-0F17-1BFDB4F4E13D}"/>
              </a:ext>
            </a:extLst>
          </p:cNvPr>
          <p:cNvSpPr>
            <a:spLocks noGrp="1"/>
          </p:cNvSpPr>
          <p:nvPr>
            <p:ph type="dt" sz="half" idx="10"/>
          </p:nvPr>
        </p:nvSpPr>
        <p:spPr/>
        <p:txBody>
          <a:bodyPr/>
          <a:lstStyle/>
          <a:p>
            <a:fld id="{76276BDC-3D89-467C-9065-C775DE06FC5D}" type="datetimeFigureOut">
              <a:rPr lang="en-IN" smtClean="0"/>
              <a:t>08-04-2025</a:t>
            </a:fld>
            <a:endParaRPr lang="en-IN"/>
          </a:p>
        </p:txBody>
      </p:sp>
      <p:sp>
        <p:nvSpPr>
          <p:cNvPr id="6" name="Footer Placeholder 5">
            <a:extLst>
              <a:ext uri="{FF2B5EF4-FFF2-40B4-BE49-F238E27FC236}">
                <a16:creationId xmlns:a16="http://schemas.microsoft.com/office/drawing/2014/main" id="{B272982A-91E1-C95C-7322-3D73E89B8B1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98BCBBB-CDB2-C553-B291-63611EF400E0}"/>
              </a:ext>
            </a:extLst>
          </p:cNvPr>
          <p:cNvSpPr>
            <a:spLocks noGrp="1"/>
          </p:cNvSpPr>
          <p:nvPr>
            <p:ph type="sldNum" sz="quarter" idx="12"/>
          </p:nvPr>
        </p:nvSpPr>
        <p:spPr/>
        <p:txBody>
          <a:bodyPr/>
          <a:lstStyle/>
          <a:p>
            <a:fld id="{F79DEC3C-165C-4D45-8113-196EC22D22F4}" type="slidenum">
              <a:rPr lang="en-IN" smtClean="0"/>
              <a:t>‹#›</a:t>
            </a:fld>
            <a:endParaRPr lang="en-IN"/>
          </a:p>
        </p:txBody>
      </p:sp>
    </p:spTree>
    <p:extLst>
      <p:ext uri="{BB962C8B-B14F-4D97-AF65-F5344CB8AC3E}">
        <p14:creationId xmlns:p14="http://schemas.microsoft.com/office/powerpoint/2010/main" val="29811029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D7746CB-7002-4DB8-2253-DA630602F1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9384F6B-1F35-D0FB-F202-10A104A7C8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B66CDF-834B-C14C-F693-3CCB61F9906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276BDC-3D89-467C-9065-C775DE06FC5D}" type="datetimeFigureOut">
              <a:rPr lang="en-IN" smtClean="0"/>
              <a:t>08-04-2025</a:t>
            </a:fld>
            <a:endParaRPr lang="en-IN"/>
          </a:p>
        </p:txBody>
      </p:sp>
      <p:sp>
        <p:nvSpPr>
          <p:cNvPr id="5" name="Footer Placeholder 4">
            <a:extLst>
              <a:ext uri="{FF2B5EF4-FFF2-40B4-BE49-F238E27FC236}">
                <a16:creationId xmlns:a16="http://schemas.microsoft.com/office/drawing/2014/main" id="{E43C9E96-FAD4-94F6-2251-4274BEB72B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448E07B-A7B0-3463-D25F-7865A7C8E92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79DEC3C-165C-4D45-8113-196EC22D22F4}" type="slidenum">
              <a:rPr lang="en-IN" smtClean="0"/>
              <a:t>‹#›</a:t>
            </a:fld>
            <a:endParaRPr lang="en-IN"/>
          </a:p>
        </p:txBody>
      </p:sp>
    </p:spTree>
    <p:extLst>
      <p:ext uri="{BB962C8B-B14F-4D97-AF65-F5344CB8AC3E}">
        <p14:creationId xmlns:p14="http://schemas.microsoft.com/office/powerpoint/2010/main" val="21654694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6220A-3B72-E5FD-B45E-652A8DC7DA58}"/>
              </a:ext>
            </a:extLst>
          </p:cNvPr>
          <p:cNvSpPr>
            <a:spLocks noGrp="1"/>
          </p:cNvSpPr>
          <p:nvPr>
            <p:ph type="ctrTitle"/>
          </p:nvPr>
        </p:nvSpPr>
        <p:spPr>
          <a:xfrm>
            <a:off x="1524000" y="1042647"/>
            <a:ext cx="9144000" cy="1115106"/>
          </a:xfrm>
        </p:spPr>
        <p:txBody>
          <a:bodyPr>
            <a:normAutofit fontScale="90000"/>
          </a:bodyPr>
          <a:lstStyle/>
          <a:p>
            <a:r>
              <a:rPr lang="en-IN" b="0" i="0" dirty="0">
                <a:solidFill>
                  <a:srgbClr val="333333"/>
                </a:solidFill>
                <a:effectLst/>
                <a:latin typeface="Raleway" panose="020F0502020204030204" pitchFamily="2" charset="0"/>
              </a:rPr>
              <a:t>Yog Sutra 2.29 </a:t>
            </a:r>
            <a:r>
              <a:rPr lang="hi-IN" b="0" i="0" dirty="0">
                <a:solidFill>
                  <a:srgbClr val="666666"/>
                </a:solidFill>
                <a:effectLst/>
                <a:latin typeface="Raleway" pitchFamily="2" charset="0"/>
              </a:rPr>
              <a:t>योग सूत्रों</a:t>
            </a:r>
            <a:br>
              <a:rPr lang="en-IN" dirty="0"/>
            </a:br>
            <a:endParaRPr lang="en-IN" dirty="0"/>
          </a:p>
        </p:txBody>
      </p:sp>
      <p:sp>
        <p:nvSpPr>
          <p:cNvPr id="3" name="Subtitle 2">
            <a:extLst>
              <a:ext uri="{FF2B5EF4-FFF2-40B4-BE49-F238E27FC236}">
                <a16:creationId xmlns:a16="http://schemas.microsoft.com/office/drawing/2014/main" id="{CEC10E82-943F-F656-D185-C4416743CE4A}"/>
              </a:ext>
            </a:extLst>
          </p:cNvPr>
          <p:cNvSpPr>
            <a:spLocks noGrp="1"/>
          </p:cNvSpPr>
          <p:nvPr>
            <p:ph type="subTitle" idx="1"/>
          </p:nvPr>
        </p:nvSpPr>
        <p:spPr>
          <a:xfrm>
            <a:off x="1524000" y="2601119"/>
            <a:ext cx="9144000" cy="1655762"/>
          </a:xfrm>
        </p:spPr>
        <p:txBody>
          <a:bodyPr>
            <a:normAutofit/>
          </a:bodyPr>
          <a:lstStyle/>
          <a:p>
            <a:endParaRPr lang="en-IN" dirty="0">
              <a:latin typeface="Tiro Devanagari Hindi" panose="02000000000000000000" pitchFamily="2" charset="0"/>
              <a:cs typeface="Tiro Devanagari Hindi" panose="02000000000000000000" pitchFamily="2" charset="0"/>
            </a:endParaRPr>
          </a:p>
        </p:txBody>
      </p:sp>
      <p:pic>
        <p:nvPicPr>
          <p:cNvPr id="5" name="Picture 4">
            <a:extLst>
              <a:ext uri="{FF2B5EF4-FFF2-40B4-BE49-F238E27FC236}">
                <a16:creationId xmlns:a16="http://schemas.microsoft.com/office/drawing/2014/main" id="{CF86C89E-A48B-C643-7DF3-49294ADA4BAA}"/>
              </a:ext>
            </a:extLst>
          </p:cNvPr>
          <p:cNvPicPr>
            <a:picLocks noChangeAspect="1"/>
          </p:cNvPicPr>
          <p:nvPr/>
        </p:nvPicPr>
        <p:blipFill>
          <a:blip r:embed="rId2">
            <a:alphaModFix/>
            <a:extLst>
              <a:ext uri="{BEBA8EAE-BF5A-486C-A8C5-ECC9F3942E4B}">
                <a14:imgProps xmlns:a14="http://schemas.microsoft.com/office/drawing/2010/main">
                  <a14:imgLayer r:embed="rId3">
                    <a14:imgEffect>
                      <a14:sharpenSoften amount="4000"/>
                    </a14:imgEffect>
                    <a14:imgEffect>
                      <a14:brightnessContrast bright="-1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pic>
        <p:nvPicPr>
          <p:cNvPr id="12" name="Picture 11">
            <a:extLst>
              <a:ext uri="{FF2B5EF4-FFF2-40B4-BE49-F238E27FC236}">
                <a16:creationId xmlns:a16="http://schemas.microsoft.com/office/drawing/2014/main" id="{BDB6B147-E8C1-C9D8-6503-D61605B94D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7800" y="-65314"/>
            <a:ext cx="9525000" cy="7143750"/>
          </a:xfrm>
          <a:prstGeom prst="rect">
            <a:avLst/>
          </a:prstGeom>
        </p:spPr>
      </p:pic>
    </p:spTree>
    <p:extLst>
      <p:ext uri="{BB962C8B-B14F-4D97-AF65-F5344CB8AC3E}">
        <p14:creationId xmlns:p14="http://schemas.microsoft.com/office/powerpoint/2010/main" val="2551826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819AA5-0B34-97E9-529F-3BEB6142FC01}"/>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A10873F3-1188-5DA4-0B31-2545880BBFC2}"/>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50EF7F81-F8C9-FB8F-6073-56FF93C26982}"/>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2.30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2.30</a:t>
            </a:r>
            <a:endParaRPr lang="en-IN" sz="4800" dirty="0"/>
          </a:p>
        </p:txBody>
      </p:sp>
      <p:sp>
        <p:nvSpPr>
          <p:cNvPr id="3" name="Subtitle 2">
            <a:extLst>
              <a:ext uri="{FF2B5EF4-FFF2-40B4-BE49-F238E27FC236}">
                <a16:creationId xmlns:a16="http://schemas.microsoft.com/office/drawing/2014/main" id="{18AC6C08-44BF-9586-66A7-DED51E5E9B90}"/>
              </a:ext>
            </a:extLst>
          </p:cNvPr>
          <p:cNvSpPr>
            <a:spLocks noGrp="1"/>
          </p:cNvSpPr>
          <p:nvPr>
            <p:ph type="subTitle" idx="1"/>
          </p:nvPr>
        </p:nvSpPr>
        <p:spPr>
          <a:xfrm>
            <a:off x="1034143" y="2057399"/>
            <a:ext cx="10345057" cy="4441371"/>
          </a:xfrm>
        </p:spPr>
        <p:txBody>
          <a:bodyPr>
            <a:normAutofit fontScale="92500" lnSpcReduction="20000"/>
          </a:bodyPr>
          <a:lstStyle/>
          <a:p>
            <a:pPr algn="l">
              <a:lnSpc>
                <a:spcPct val="150000"/>
              </a:lnSpc>
              <a:spcAft>
                <a:spcPts val="750"/>
              </a:spcAft>
              <a:buNone/>
            </a:pPr>
            <a:r>
              <a:rPr lang="hi-IN" b="1" i="0" dirty="0">
                <a:effectLst/>
                <a:latin typeface="Tiro Devanagari Hindi" panose="02000000000000000000" pitchFamily="2" charset="0"/>
                <a:cs typeface="Tiro Devanagari Hindi" panose="02000000000000000000" pitchFamily="2" charset="0"/>
              </a:rPr>
              <a:t>दूसरा अर्थ है कि मन, वचन और कर्म से किसी दुसरे की वस्तु को अपना न मानना अस्तेय कहलाता है</a:t>
            </a:r>
            <a:r>
              <a:rPr lang="hi-IN" b="0" i="0" dirty="0">
                <a:effectLst/>
                <a:latin typeface="Tiro Devanagari Hindi" panose="02000000000000000000" pitchFamily="2" charset="0"/>
                <a:cs typeface="Tiro Devanagari Hindi" panose="02000000000000000000" pitchFamily="2" charset="0"/>
              </a:rPr>
              <a:t> । आप मन ही मन तो दुसरे की वस्तु या संसाधन पर दृष्टि रखते हैं लेकिन भौतिक रूप से उस वस्तु या संसाधन को लेते नहीं तो यह अस्तेय नहीं कहा जायेगा | इसलिए भाव और क्रिया की एकरूपता  तो सभी यमों के विषय में एक समान लागू होती है ।</a:t>
            </a:r>
          </a:p>
          <a:p>
            <a:pPr algn="just">
              <a:lnSpc>
                <a:spcPct val="150000"/>
              </a:lnSpc>
              <a:spcAft>
                <a:spcPts val="750"/>
              </a:spcAft>
            </a:pPr>
            <a:r>
              <a:rPr lang="hi-IN" b="1" i="0" dirty="0">
                <a:solidFill>
                  <a:srgbClr val="FF0000"/>
                </a:solidFill>
                <a:effectLst/>
                <a:latin typeface="Tiro Devanagari Hindi" panose="02000000000000000000" pitchFamily="2" charset="0"/>
                <a:cs typeface="Tiro Devanagari Hindi" panose="02000000000000000000" pitchFamily="2" charset="0"/>
              </a:rPr>
              <a:t>4.ब्रह्मचर्य:</a:t>
            </a:r>
            <a:r>
              <a:rPr lang="hi-IN" b="0" i="0" dirty="0">
                <a:solidFill>
                  <a:srgbClr val="FF0000"/>
                </a:solidFill>
                <a:effectLst/>
                <a:latin typeface="Tiro Devanagari Hindi" panose="02000000000000000000" pitchFamily="2" charset="0"/>
                <a:cs typeface="Tiro Devanagari Hindi" panose="02000000000000000000" pitchFamily="2" charset="0"/>
              </a:rPr>
              <a:t>– </a:t>
            </a:r>
            <a:r>
              <a:rPr lang="hi-IN" b="0" i="0" dirty="0">
                <a:effectLst/>
                <a:latin typeface="Tiro Devanagari Hindi" panose="02000000000000000000" pitchFamily="2" charset="0"/>
                <a:cs typeface="Tiro Devanagari Hindi" panose="02000000000000000000" pitchFamily="2" charset="0"/>
              </a:rPr>
              <a:t>ब्रह्मचर्य का अर्थ है ब्रह्म जैसी चर्या में अपने जीवन को पालना । यह इसकी अत्यन्त गहरी और समग्र व्याख्या है । भाव रूप में स्वयं को ब्रह्म की दिनचर्या के लिए तैयार करना और क्रिया रूप में विधि और निषेध की साधना से ब्रह्मचर्य का पालन करना चाहिए | अपनी जीवनी एवं सृजनात्मक शक्ति वीर्य का रक्षण करना, ईश्वर की आराधना, स्तुति करना एवं सम्बन्धो की शुचिता रखना ब्रह्मचर्य का क्रियात्मक साधना है |</a:t>
            </a:r>
          </a:p>
          <a:p>
            <a:pPr algn="l">
              <a:lnSpc>
                <a:spcPct val="150000"/>
              </a:lnSpc>
              <a:buNone/>
            </a:pP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10642733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C3A2595-0785-0A5B-D078-95DFB7546C1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C047C234-3D2C-BF57-9A5D-AB699D6802F6}"/>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9B1FF008-6225-3DD3-3602-026F29C4C696}"/>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2.30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2.30</a:t>
            </a:r>
            <a:endParaRPr lang="en-IN" sz="4800" dirty="0"/>
          </a:p>
        </p:txBody>
      </p:sp>
      <p:sp>
        <p:nvSpPr>
          <p:cNvPr id="3" name="Subtitle 2">
            <a:extLst>
              <a:ext uri="{FF2B5EF4-FFF2-40B4-BE49-F238E27FC236}">
                <a16:creationId xmlns:a16="http://schemas.microsoft.com/office/drawing/2014/main" id="{43EF02C7-EB66-7E14-774B-AAEEFF155200}"/>
              </a:ext>
            </a:extLst>
          </p:cNvPr>
          <p:cNvSpPr>
            <a:spLocks noGrp="1"/>
          </p:cNvSpPr>
          <p:nvPr>
            <p:ph type="subTitle" idx="1"/>
          </p:nvPr>
        </p:nvSpPr>
        <p:spPr>
          <a:xfrm>
            <a:off x="889000" y="2057400"/>
            <a:ext cx="10067471" cy="4622800"/>
          </a:xfrm>
        </p:spPr>
        <p:txBody>
          <a:bodyPr>
            <a:normAutofit/>
          </a:bodyPr>
          <a:lstStyle/>
          <a:p>
            <a:pPr algn="just">
              <a:lnSpc>
                <a:spcPct val="150000"/>
              </a:lnSpc>
              <a:spcAft>
                <a:spcPts val="750"/>
              </a:spcAft>
              <a:buNone/>
            </a:pPr>
            <a:r>
              <a:rPr lang="hi-IN" b="1" i="0" dirty="0">
                <a:solidFill>
                  <a:srgbClr val="FF0000"/>
                </a:solidFill>
                <a:effectLst/>
                <a:latin typeface="Tiro Devanagari Hindi" panose="02000000000000000000" pitchFamily="2" charset="0"/>
                <a:cs typeface="Tiro Devanagari Hindi" panose="02000000000000000000" pitchFamily="2" charset="0"/>
              </a:rPr>
              <a:t>5.अपरिग्रह:</a:t>
            </a:r>
            <a:r>
              <a:rPr lang="hi-IN" b="0" i="0" dirty="0">
                <a:solidFill>
                  <a:srgbClr val="FF0000"/>
                </a:solidFill>
                <a:effectLst/>
                <a:latin typeface="Tiro Devanagari Hindi" panose="02000000000000000000" pitchFamily="2" charset="0"/>
                <a:cs typeface="Tiro Devanagari Hindi" panose="02000000000000000000" pitchFamily="2" charset="0"/>
              </a:rPr>
              <a:t>-</a:t>
            </a:r>
            <a:r>
              <a:rPr lang="en-IN" b="0" i="0" dirty="0">
                <a:solidFill>
                  <a:srgbClr val="FF0000"/>
                </a:solidFill>
                <a:effectLst/>
                <a:latin typeface="Tiro Devanagari Hindi" panose="02000000000000000000" pitchFamily="2" charset="0"/>
                <a:cs typeface="Tiro Devanagari Hindi" panose="02000000000000000000" pitchFamily="2" charset="0"/>
              </a:rPr>
              <a:t> </a:t>
            </a:r>
            <a:r>
              <a:rPr lang="hi-IN" b="0" i="0" dirty="0">
                <a:effectLst/>
                <a:latin typeface="Tiro Devanagari Hindi" panose="02000000000000000000" pitchFamily="2" charset="0"/>
                <a:cs typeface="Tiro Devanagari Hindi" panose="02000000000000000000" pitchFamily="2" charset="0"/>
              </a:rPr>
              <a:t>जीवन निर्वाह के मध्य विभिन्न संसाधनों का उपयोग एवं प्रयोग स्वाभाविक है, और जितने की आवश्यकता से मनुष्य का कर्मक्षेत्र अबाधित रूप से गतिमान होता हो तो उससे अधिक संसाधनों के संग्रह की प्रवृत्ति नहीं करनी चाहिए यही अपरिग्रह है</a:t>
            </a:r>
          </a:p>
          <a:p>
            <a:pPr algn="l">
              <a:lnSpc>
                <a:spcPct val="150000"/>
              </a:lnSpc>
              <a:spcAft>
                <a:spcPts val="750"/>
              </a:spcAft>
              <a:buNone/>
            </a:pPr>
            <a:r>
              <a:rPr lang="hi-IN" b="0" i="0" dirty="0">
                <a:effectLst/>
                <a:latin typeface="Tiro Devanagari Hindi" panose="02000000000000000000" pitchFamily="2" charset="0"/>
                <a:cs typeface="Tiro Devanagari Hindi" panose="02000000000000000000" pitchFamily="2" charset="0"/>
              </a:rPr>
              <a:t> </a:t>
            </a:r>
          </a:p>
          <a:p>
            <a:pPr algn="just">
              <a:lnSpc>
                <a:spcPct val="150000"/>
              </a:lnSpc>
              <a:spcAft>
                <a:spcPts val="750"/>
              </a:spcAft>
            </a:pPr>
            <a:r>
              <a:rPr lang="hi-IN" b="0" i="0" dirty="0">
                <a:effectLst/>
                <a:latin typeface="Tiro Devanagari Hindi" panose="02000000000000000000" pitchFamily="2" charset="0"/>
                <a:cs typeface="Tiro Devanagari Hindi" panose="02000000000000000000" pitchFamily="2" charset="0"/>
              </a:rPr>
              <a:t>अहिंसा, सत्य, अस्तेय, ब्रह्मचर्य एवं अपरिग्रह इन पांच यमो की समान्य व्याख्या कर दी है, आगे जब प्रत्येक यम के लाभ की चर्चा की जाएगी तब और अधिक विस्तार से बता दिया जायेगा |</a:t>
            </a: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425604426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8C75CA-2850-2806-00F6-A6DB8AD9013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E36DB503-1679-973E-4D6D-852FC695C110}"/>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79DD99E0-F01C-6901-CBE8-0A4067280379}"/>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56F41CFE-2CFC-AD46-0576-C20BCA42B3B5}"/>
              </a:ext>
            </a:extLst>
          </p:cNvPr>
          <p:cNvSpPr>
            <a:spLocks noGrp="1"/>
          </p:cNvSpPr>
          <p:nvPr>
            <p:ph type="subTitle" idx="1"/>
          </p:nvPr>
        </p:nvSpPr>
        <p:spPr>
          <a:xfrm>
            <a:off x="1524000" y="2057400"/>
            <a:ext cx="9144000" cy="3200400"/>
          </a:xfrm>
        </p:spPr>
        <p:txBody>
          <a:bodyPr/>
          <a:lstStyle/>
          <a:p>
            <a:pPr algn="ctr">
              <a:spcBef>
                <a:spcPts val="750"/>
              </a:spcBef>
              <a:spcAft>
                <a:spcPts val="750"/>
              </a:spcAft>
              <a:buNone/>
            </a:pPr>
            <a:r>
              <a:rPr lang="hi-IN" b="1" i="0" dirty="0">
                <a:solidFill>
                  <a:srgbClr val="FF0000"/>
                </a:solidFill>
                <a:effectLst/>
                <a:latin typeface="Tiro Devanagari Hindi" panose="02000000000000000000" pitchFamily="2" charset="0"/>
                <a:cs typeface="Tiro Devanagari Hindi" panose="02000000000000000000" pitchFamily="2" charset="0"/>
              </a:rPr>
              <a:t>शौचसंतोषतपःस्वाध्यायेश्वरप्रणिधानानि नियमाः</a:t>
            </a:r>
          </a:p>
          <a:p>
            <a:pPr algn="ctr">
              <a:spcBef>
                <a:spcPts val="750"/>
              </a:spcBef>
              <a:spcAft>
                <a:spcPts val="750"/>
              </a:spcAft>
              <a:buNone/>
            </a:pPr>
            <a:r>
              <a:rPr lang="hi-IN" b="1" i="0" dirty="0">
                <a:solidFill>
                  <a:srgbClr val="FF0000"/>
                </a:solidFill>
                <a:effectLst/>
                <a:latin typeface="Tiro Devanagari Hindi" panose="02000000000000000000" pitchFamily="2" charset="0"/>
                <a:cs typeface="Tiro Devanagari Hindi" panose="02000000000000000000" pitchFamily="2" charset="0"/>
              </a:rPr>
              <a:t>पदच्छेद</a:t>
            </a:r>
            <a:r>
              <a:rPr lang="hi-IN" b="1" i="0" dirty="0">
                <a:solidFill>
                  <a:srgbClr val="DA6613"/>
                </a:solidFill>
                <a:effectLst/>
                <a:latin typeface="Tiro Devanagari Hindi" panose="02000000000000000000" pitchFamily="2" charset="0"/>
                <a:cs typeface="Tiro Devanagari Hindi" panose="02000000000000000000" pitchFamily="2" charset="0"/>
              </a:rPr>
              <a:t>: </a:t>
            </a:r>
            <a:r>
              <a:rPr lang="hi-IN" b="1" i="0" dirty="0">
                <a:solidFill>
                  <a:srgbClr val="333333"/>
                </a:solidFill>
                <a:effectLst/>
                <a:latin typeface="Tiro Devanagari Hindi" panose="02000000000000000000" pitchFamily="2" charset="0"/>
                <a:cs typeface="Tiro Devanagari Hindi" panose="02000000000000000000" pitchFamily="2" charset="0"/>
              </a:rPr>
              <a:t>शौच , संतोष , तपः , स्वाध्याय , ईश्वर , प्रणिधानानि , नियमा: ॥</a:t>
            </a:r>
          </a:p>
          <a:p>
            <a:pPr>
              <a:buNone/>
            </a:pPr>
            <a:br>
              <a:rPr lang="hi-IN" dirty="0">
                <a:latin typeface="Tiro Devanagari Hindi" panose="02000000000000000000" pitchFamily="2" charset="0"/>
                <a:cs typeface="Tiro Devanagari Hindi" panose="02000000000000000000" pitchFamily="2" charset="0"/>
              </a:rPr>
            </a:b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5118830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9E3A7D-1511-09A6-683E-502C1FBE0481}"/>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218B536-F0E7-B7A4-D1FF-9C58D88C64DC}"/>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2FD3E889-1FA6-DFFA-4399-5DA39ACE4A2A}"/>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95593DC8-D7FE-C14C-50A3-B063EA48C5C1}"/>
              </a:ext>
            </a:extLst>
          </p:cNvPr>
          <p:cNvSpPr>
            <a:spLocks noGrp="1"/>
          </p:cNvSpPr>
          <p:nvPr>
            <p:ph type="subTitle" idx="1"/>
          </p:nvPr>
        </p:nvSpPr>
        <p:spPr>
          <a:xfrm>
            <a:off x="1524000" y="2057399"/>
            <a:ext cx="4005943" cy="4125687"/>
          </a:xfrm>
        </p:spPr>
        <p:txBody>
          <a:bodyPr>
            <a:normAutofit fontScale="77500" lnSpcReduction="20000"/>
          </a:bodyPr>
          <a:lstStyle/>
          <a:p>
            <a:pPr algn="l">
              <a:spcBef>
                <a:spcPts val="750"/>
              </a:spcBef>
              <a:spcAft>
                <a:spcPts val="750"/>
              </a:spcAft>
              <a:buNone/>
            </a:pPr>
            <a:r>
              <a:rPr lang="en-IN" b="1" i="0" dirty="0">
                <a:solidFill>
                  <a:srgbClr val="FF0000"/>
                </a:solidFill>
                <a:effectLst/>
                <a:latin typeface="Tiro Devanagari Hindi" panose="02000000000000000000" pitchFamily="2" charset="0"/>
                <a:cs typeface="Tiro Devanagari Hindi" panose="02000000000000000000" pitchFamily="2" charset="0"/>
              </a:rPr>
              <a:t>Hindi</a:t>
            </a:r>
          </a:p>
          <a:p>
            <a:pPr algn="l">
              <a:spcAft>
                <a:spcPts val="750"/>
              </a:spcAft>
            </a:pPr>
            <a:r>
              <a:rPr lang="hi-IN" sz="3100" b="1" i="0" dirty="0">
                <a:solidFill>
                  <a:srgbClr val="333333"/>
                </a:solidFill>
                <a:effectLst/>
                <a:latin typeface="Tiro Devanagari Hindi" panose="02000000000000000000" pitchFamily="2" charset="0"/>
                <a:cs typeface="Tiro Devanagari Hindi" panose="02000000000000000000" pitchFamily="2" charset="0"/>
              </a:rPr>
              <a:t>शौच - </a:t>
            </a:r>
            <a:r>
              <a:rPr lang="hi-IN" sz="3100" b="0" i="0" dirty="0">
                <a:solidFill>
                  <a:srgbClr val="333333"/>
                </a:solidFill>
                <a:effectLst/>
                <a:latin typeface="Tiro Devanagari Hindi" panose="02000000000000000000" pitchFamily="2" charset="0"/>
                <a:cs typeface="Tiro Devanagari Hindi" panose="02000000000000000000" pitchFamily="2" charset="0"/>
              </a:rPr>
              <a:t>बाह्य एवं अंत:स्वच्छता</a:t>
            </a:r>
          </a:p>
          <a:p>
            <a:pPr algn="l">
              <a:spcAft>
                <a:spcPts val="750"/>
              </a:spcAft>
            </a:pPr>
            <a:r>
              <a:rPr lang="hi-IN" sz="3100" b="1" i="0" dirty="0">
                <a:solidFill>
                  <a:srgbClr val="333333"/>
                </a:solidFill>
                <a:effectLst/>
                <a:latin typeface="Tiro Devanagari Hindi" panose="02000000000000000000" pitchFamily="2" charset="0"/>
                <a:cs typeface="Tiro Devanagari Hindi" panose="02000000000000000000" pitchFamily="2" charset="0"/>
              </a:rPr>
              <a:t>संतोष - </a:t>
            </a:r>
            <a:r>
              <a:rPr lang="hi-IN" sz="3100" b="0" i="0" dirty="0">
                <a:solidFill>
                  <a:srgbClr val="333333"/>
                </a:solidFill>
                <a:effectLst/>
                <a:latin typeface="Tiro Devanagari Hindi" panose="02000000000000000000" pitchFamily="2" charset="0"/>
                <a:cs typeface="Tiro Devanagari Hindi" panose="02000000000000000000" pitchFamily="2" charset="0"/>
              </a:rPr>
              <a:t>संतुष्टि</a:t>
            </a:r>
          </a:p>
          <a:p>
            <a:pPr algn="l">
              <a:spcAft>
                <a:spcPts val="750"/>
              </a:spcAft>
            </a:pPr>
            <a:r>
              <a:rPr lang="hi-IN" sz="3100" b="1" i="0" dirty="0">
                <a:solidFill>
                  <a:srgbClr val="333333"/>
                </a:solidFill>
                <a:effectLst/>
                <a:latin typeface="Tiro Devanagari Hindi" panose="02000000000000000000" pitchFamily="2" charset="0"/>
                <a:cs typeface="Tiro Devanagari Hindi" panose="02000000000000000000" pitchFamily="2" charset="0"/>
              </a:rPr>
              <a:t>तपः - </a:t>
            </a:r>
            <a:r>
              <a:rPr lang="hi-IN" sz="3100" b="0" i="0" dirty="0">
                <a:solidFill>
                  <a:srgbClr val="333333"/>
                </a:solidFill>
                <a:effectLst/>
                <a:latin typeface="Tiro Devanagari Hindi" panose="02000000000000000000" pitchFamily="2" charset="0"/>
                <a:cs typeface="Tiro Devanagari Hindi" panose="02000000000000000000" pitchFamily="2" charset="0"/>
              </a:rPr>
              <a:t>तप</a:t>
            </a:r>
          </a:p>
          <a:p>
            <a:pPr algn="l">
              <a:spcAft>
                <a:spcPts val="750"/>
              </a:spcAft>
            </a:pPr>
            <a:r>
              <a:rPr lang="hi-IN" sz="3100" b="1" i="0" dirty="0">
                <a:solidFill>
                  <a:srgbClr val="333333"/>
                </a:solidFill>
                <a:effectLst/>
                <a:latin typeface="Tiro Devanagari Hindi" panose="02000000000000000000" pitchFamily="2" charset="0"/>
                <a:cs typeface="Tiro Devanagari Hindi" panose="02000000000000000000" pitchFamily="2" charset="0"/>
              </a:rPr>
              <a:t>स्वाध्याय - </a:t>
            </a:r>
            <a:r>
              <a:rPr lang="hi-IN" sz="3100" b="0" i="0" dirty="0">
                <a:solidFill>
                  <a:srgbClr val="333333"/>
                </a:solidFill>
                <a:effectLst/>
                <a:latin typeface="Tiro Devanagari Hindi" panose="02000000000000000000" pitchFamily="2" charset="0"/>
                <a:cs typeface="Tiro Devanagari Hindi" panose="02000000000000000000" pitchFamily="2" charset="0"/>
              </a:rPr>
              <a:t>स्वाध्याय (और)</a:t>
            </a:r>
          </a:p>
          <a:p>
            <a:pPr algn="l">
              <a:spcAft>
                <a:spcPts val="750"/>
              </a:spcAft>
            </a:pPr>
            <a:r>
              <a:rPr lang="hi-IN" sz="3100" b="1" i="0" dirty="0">
                <a:solidFill>
                  <a:srgbClr val="333333"/>
                </a:solidFill>
                <a:effectLst/>
                <a:latin typeface="Tiro Devanagari Hindi" panose="02000000000000000000" pitchFamily="2" charset="0"/>
                <a:cs typeface="Tiro Devanagari Hindi" panose="02000000000000000000" pitchFamily="2" charset="0"/>
              </a:rPr>
              <a:t>ईश्वर-प्रणिधानानि - </a:t>
            </a:r>
            <a:r>
              <a:rPr lang="hi-IN" sz="3100" b="0" i="0" dirty="0">
                <a:solidFill>
                  <a:srgbClr val="333333"/>
                </a:solidFill>
                <a:effectLst/>
                <a:latin typeface="Tiro Devanagari Hindi" panose="02000000000000000000" pitchFamily="2" charset="0"/>
                <a:cs typeface="Tiro Devanagari Hindi" panose="02000000000000000000" pitchFamily="2" charset="0"/>
              </a:rPr>
              <a:t>ईश्वर-शरणागति - (ये पाँच)</a:t>
            </a:r>
          </a:p>
          <a:p>
            <a:pPr algn="l">
              <a:spcAft>
                <a:spcPts val="750"/>
              </a:spcAft>
            </a:pPr>
            <a:r>
              <a:rPr lang="hi-IN" sz="3100" b="1" i="0" dirty="0">
                <a:solidFill>
                  <a:srgbClr val="333333"/>
                </a:solidFill>
                <a:effectLst/>
                <a:latin typeface="Tiro Devanagari Hindi" panose="02000000000000000000" pitchFamily="2" charset="0"/>
                <a:cs typeface="Tiro Devanagari Hindi" panose="02000000000000000000" pitchFamily="2" charset="0"/>
              </a:rPr>
              <a:t>नियमाः - </a:t>
            </a:r>
            <a:r>
              <a:rPr lang="hi-IN" sz="3100" b="0" i="0" dirty="0">
                <a:solidFill>
                  <a:srgbClr val="333333"/>
                </a:solidFill>
                <a:effectLst/>
                <a:latin typeface="Tiro Devanagari Hindi" panose="02000000000000000000" pitchFamily="2" charset="0"/>
                <a:cs typeface="Tiro Devanagari Hindi" panose="02000000000000000000" pitchFamily="2" charset="0"/>
              </a:rPr>
              <a:t>नियम हैं।</a:t>
            </a:r>
          </a:p>
          <a:p>
            <a:pPr>
              <a:buNone/>
            </a:pPr>
            <a:br>
              <a:rPr lang="hi-IN" dirty="0">
                <a:latin typeface="Tiro Devanagari Hindi" panose="02000000000000000000" pitchFamily="2" charset="0"/>
                <a:cs typeface="Tiro Devanagari Hindi" panose="02000000000000000000" pitchFamily="2" charset="0"/>
              </a:rPr>
            </a:br>
            <a:endParaRPr lang="en-IN" dirty="0">
              <a:latin typeface="Tiro Devanagari Hindi" panose="02000000000000000000" pitchFamily="2" charset="0"/>
              <a:cs typeface="Tiro Devanagari Hindi" panose="02000000000000000000" pitchFamily="2" charset="0"/>
            </a:endParaRPr>
          </a:p>
        </p:txBody>
      </p:sp>
      <p:sp>
        <p:nvSpPr>
          <p:cNvPr id="5" name="TextBox 4">
            <a:extLst>
              <a:ext uri="{FF2B5EF4-FFF2-40B4-BE49-F238E27FC236}">
                <a16:creationId xmlns:a16="http://schemas.microsoft.com/office/drawing/2014/main" id="{9BA8C996-2F25-BA1B-4A83-85A03DB9AFD2}"/>
              </a:ext>
            </a:extLst>
          </p:cNvPr>
          <p:cNvSpPr txBox="1"/>
          <p:nvPr/>
        </p:nvSpPr>
        <p:spPr>
          <a:xfrm>
            <a:off x="6096000" y="1915765"/>
            <a:ext cx="4724400" cy="4134465"/>
          </a:xfrm>
          <a:prstGeom prst="rect">
            <a:avLst/>
          </a:prstGeom>
          <a:noFill/>
        </p:spPr>
        <p:txBody>
          <a:bodyPr wrap="square">
            <a:spAutoFit/>
          </a:bodyPr>
          <a:lstStyle/>
          <a:p>
            <a:pPr algn="l">
              <a:spcBef>
                <a:spcPts val="750"/>
              </a:spcBef>
              <a:spcAft>
                <a:spcPts val="750"/>
              </a:spcAft>
              <a:buNone/>
            </a:pPr>
            <a:r>
              <a:rPr lang="en-IN" sz="2400" b="1" i="0" dirty="0">
                <a:solidFill>
                  <a:srgbClr val="FF0000"/>
                </a:solidFill>
                <a:effectLst/>
                <a:latin typeface="Tiro Devanagari Hindi" panose="02000000000000000000" pitchFamily="2" charset="0"/>
                <a:cs typeface="Tiro Devanagari Hindi" panose="02000000000000000000" pitchFamily="2" charset="0"/>
              </a:rPr>
              <a:t>English</a:t>
            </a:r>
          </a:p>
          <a:p>
            <a:pPr algn="l">
              <a:spcAft>
                <a:spcPts val="750"/>
              </a:spcAft>
            </a:pPr>
            <a:r>
              <a:rPr lang="en-IN" sz="2400" b="1" i="0" dirty="0" err="1">
                <a:solidFill>
                  <a:srgbClr val="333333"/>
                </a:solidFill>
                <a:effectLst/>
                <a:latin typeface="Tiro Devanagari Hindi" panose="02000000000000000000" pitchFamily="2" charset="0"/>
                <a:cs typeface="Tiro Devanagari Hindi" panose="02000000000000000000" pitchFamily="2" charset="0"/>
              </a:rPr>
              <a:t>Shaucha</a:t>
            </a:r>
            <a:r>
              <a:rPr lang="en-IN" sz="2400" b="1" i="0" dirty="0">
                <a:solidFill>
                  <a:srgbClr val="333333"/>
                </a:solidFill>
                <a:effectLst/>
                <a:latin typeface="Tiro Devanagari Hindi" panose="02000000000000000000" pitchFamily="2" charset="0"/>
                <a:cs typeface="Tiro Devanagari Hindi" panose="02000000000000000000" pitchFamily="2" charset="0"/>
              </a:rPr>
              <a:t> - </a:t>
            </a:r>
            <a:r>
              <a:rPr lang="en-IN" sz="2400" b="0" i="0" dirty="0">
                <a:solidFill>
                  <a:srgbClr val="333333"/>
                </a:solidFill>
                <a:effectLst/>
                <a:latin typeface="Tiro Devanagari Hindi" panose="02000000000000000000" pitchFamily="2" charset="0"/>
                <a:cs typeface="Tiro Devanagari Hindi" panose="02000000000000000000" pitchFamily="2" charset="0"/>
              </a:rPr>
              <a:t>internal and external purification</a:t>
            </a:r>
          </a:p>
          <a:p>
            <a:pPr algn="l">
              <a:spcAft>
                <a:spcPts val="750"/>
              </a:spcAft>
            </a:pPr>
            <a:r>
              <a:rPr lang="en-IN" sz="2400" b="1" dirty="0">
                <a:solidFill>
                  <a:srgbClr val="333333"/>
                </a:solidFill>
                <a:latin typeface="Tiro Devanagari Hindi" panose="02000000000000000000" pitchFamily="2" charset="0"/>
                <a:cs typeface="Tiro Devanagari Hindi" panose="02000000000000000000" pitchFamily="2" charset="0"/>
              </a:rPr>
              <a:t>S</a:t>
            </a:r>
            <a:r>
              <a:rPr lang="en-IN" sz="2400" b="1" i="0" dirty="0">
                <a:solidFill>
                  <a:srgbClr val="333333"/>
                </a:solidFill>
                <a:effectLst/>
                <a:latin typeface="Tiro Devanagari Hindi" panose="02000000000000000000" pitchFamily="2" charset="0"/>
                <a:cs typeface="Tiro Devanagari Hindi" panose="02000000000000000000" pitchFamily="2" charset="0"/>
              </a:rPr>
              <a:t>antosha - </a:t>
            </a:r>
            <a:r>
              <a:rPr lang="en-IN" sz="2400" b="0" i="0" dirty="0">
                <a:solidFill>
                  <a:srgbClr val="333333"/>
                </a:solidFill>
                <a:effectLst/>
                <a:latin typeface="Tiro Devanagari Hindi" panose="02000000000000000000" pitchFamily="2" charset="0"/>
                <a:cs typeface="Tiro Devanagari Hindi" panose="02000000000000000000" pitchFamily="2" charset="0"/>
              </a:rPr>
              <a:t>contentment</a:t>
            </a:r>
          </a:p>
          <a:p>
            <a:pPr algn="l">
              <a:spcAft>
                <a:spcPts val="750"/>
              </a:spcAft>
            </a:pPr>
            <a:r>
              <a:rPr lang="en-IN" sz="2400" b="1" dirty="0">
                <a:solidFill>
                  <a:srgbClr val="333333"/>
                </a:solidFill>
                <a:latin typeface="Tiro Devanagari Hindi" panose="02000000000000000000" pitchFamily="2" charset="0"/>
                <a:cs typeface="Tiro Devanagari Hindi" panose="02000000000000000000" pitchFamily="2" charset="0"/>
              </a:rPr>
              <a:t>T</a:t>
            </a:r>
            <a:r>
              <a:rPr lang="en-IN" sz="2400" b="1" i="0" dirty="0">
                <a:solidFill>
                  <a:srgbClr val="333333"/>
                </a:solidFill>
                <a:effectLst/>
                <a:latin typeface="Tiro Devanagari Hindi" panose="02000000000000000000" pitchFamily="2" charset="0"/>
                <a:cs typeface="Tiro Devanagari Hindi" panose="02000000000000000000" pitchFamily="2" charset="0"/>
              </a:rPr>
              <a:t>apah - </a:t>
            </a:r>
            <a:r>
              <a:rPr lang="en-IN" sz="2400" b="0" i="0" dirty="0">
                <a:solidFill>
                  <a:srgbClr val="333333"/>
                </a:solidFill>
                <a:effectLst/>
                <a:latin typeface="Tiro Devanagari Hindi" panose="02000000000000000000" pitchFamily="2" charset="0"/>
                <a:cs typeface="Tiro Devanagari Hindi" panose="02000000000000000000" pitchFamily="2" charset="0"/>
              </a:rPr>
              <a:t>austerity</a:t>
            </a:r>
          </a:p>
          <a:p>
            <a:pPr algn="l">
              <a:spcAft>
                <a:spcPts val="750"/>
              </a:spcAft>
            </a:pPr>
            <a:r>
              <a:rPr lang="en-IN" sz="2400" b="1" i="0" dirty="0" err="1">
                <a:solidFill>
                  <a:srgbClr val="333333"/>
                </a:solidFill>
                <a:effectLst/>
                <a:latin typeface="Tiro Devanagari Hindi" panose="02000000000000000000" pitchFamily="2" charset="0"/>
                <a:cs typeface="Tiro Devanagari Hindi" panose="02000000000000000000" pitchFamily="2" charset="0"/>
              </a:rPr>
              <a:t>Svadhyay</a:t>
            </a:r>
            <a:r>
              <a:rPr lang="en-IN" sz="2400" b="1" i="0" dirty="0">
                <a:solidFill>
                  <a:srgbClr val="333333"/>
                </a:solidFill>
                <a:effectLst/>
                <a:latin typeface="Tiro Devanagari Hindi" panose="02000000000000000000" pitchFamily="2" charset="0"/>
                <a:cs typeface="Tiro Devanagari Hindi" panose="02000000000000000000" pitchFamily="2" charset="0"/>
              </a:rPr>
              <a:t> - </a:t>
            </a:r>
            <a:r>
              <a:rPr lang="en-IN" sz="2400" b="0" i="0" dirty="0">
                <a:solidFill>
                  <a:srgbClr val="333333"/>
                </a:solidFill>
                <a:effectLst/>
                <a:latin typeface="Tiro Devanagari Hindi" panose="02000000000000000000" pitchFamily="2" charset="0"/>
                <a:cs typeface="Tiro Devanagari Hindi" panose="02000000000000000000" pitchFamily="2" charset="0"/>
              </a:rPr>
              <a:t>self-study</a:t>
            </a:r>
          </a:p>
          <a:p>
            <a:pPr algn="l">
              <a:spcAft>
                <a:spcPts val="750"/>
              </a:spcAft>
            </a:pPr>
            <a:r>
              <a:rPr lang="en-IN" sz="2400" b="1" dirty="0" err="1">
                <a:solidFill>
                  <a:srgbClr val="333333"/>
                </a:solidFill>
                <a:latin typeface="Tiro Devanagari Hindi" panose="02000000000000000000" pitchFamily="2" charset="0"/>
                <a:cs typeface="Tiro Devanagari Hindi" panose="02000000000000000000" pitchFamily="2" charset="0"/>
              </a:rPr>
              <a:t>E</a:t>
            </a:r>
            <a:r>
              <a:rPr lang="en-IN" sz="2400" b="1" i="0" dirty="0" err="1">
                <a:solidFill>
                  <a:srgbClr val="333333"/>
                </a:solidFill>
                <a:effectLst/>
                <a:latin typeface="Tiro Devanagari Hindi" panose="02000000000000000000" pitchFamily="2" charset="0"/>
                <a:cs typeface="Tiro Devanagari Hindi" panose="02000000000000000000" pitchFamily="2" charset="0"/>
              </a:rPr>
              <a:t>shvara</a:t>
            </a:r>
            <a:r>
              <a:rPr lang="en-IN" sz="2400" b="1" i="0" dirty="0">
                <a:solidFill>
                  <a:srgbClr val="333333"/>
                </a:solidFill>
                <a:effectLst/>
                <a:latin typeface="Tiro Devanagari Hindi" panose="02000000000000000000" pitchFamily="2" charset="0"/>
                <a:cs typeface="Tiro Devanagari Hindi" panose="02000000000000000000" pitchFamily="2" charset="0"/>
              </a:rPr>
              <a:t> - </a:t>
            </a:r>
            <a:r>
              <a:rPr lang="en-IN" sz="2400" b="0" i="0" dirty="0">
                <a:solidFill>
                  <a:srgbClr val="333333"/>
                </a:solidFill>
                <a:effectLst/>
                <a:latin typeface="Tiro Devanagari Hindi" panose="02000000000000000000" pitchFamily="2" charset="0"/>
                <a:cs typeface="Tiro Devanagari Hindi" panose="02000000000000000000" pitchFamily="2" charset="0"/>
              </a:rPr>
              <a:t>God</a:t>
            </a:r>
          </a:p>
          <a:p>
            <a:pPr algn="l">
              <a:spcAft>
                <a:spcPts val="750"/>
              </a:spcAft>
            </a:pPr>
            <a:r>
              <a:rPr lang="en-IN" sz="2400" b="1" i="0" dirty="0" err="1">
                <a:solidFill>
                  <a:srgbClr val="333333"/>
                </a:solidFill>
                <a:effectLst/>
                <a:latin typeface="Tiro Devanagari Hindi" panose="02000000000000000000" pitchFamily="2" charset="0"/>
                <a:cs typeface="Tiro Devanagari Hindi" panose="02000000000000000000" pitchFamily="2" charset="0"/>
              </a:rPr>
              <a:t>Pranidhanani</a:t>
            </a:r>
            <a:r>
              <a:rPr lang="en-IN" sz="2400" b="1" i="0" dirty="0">
                <a:solidFill>
                  <a:srgbClr val="333333"/>
                </a:solidFill>
                <a:effectLst/>
                <a:latin typeface="Tiro Devanagari Hindi" panose="02000000000000000000" pitchFamily="2" charset="0"/>
                <a:cs typeface="Tiro Devanagari Hindi" panose="02000000000000000000" pitchFamily="2" charset="0"/>
              </a:rPr>
              <a:t> - </a:t>
            </a:r>
            <a:r>
              <a:rPr lang="en-IN" sz="2400" b="0" i="0" dirty="0">
                <a:solidFill>
                  <a:srgbClr val="333333"/>
                </a:solidFill>
                <a:effectLst/>
                <a:latin typeface="Tiro Devanagari Hindi" panose="02000000000000000000" pitchFamily="2" charset="0"/>
                <a:cs typeface="Tiro Devanagari Hindi" panose="02000000000000000000" pitchFamily="2" charset="0"/>
              </a:rPr>
              <a:t>devotion</a:t>
            </a:r>
          </a:p>
          <a:p>
            <a:pPr algn="l">
              <a:spcAft>
                <a:spcPts val="750"/>
              </a:spcAft>
            </a:pPr>
            <a:r>
              <a:rPr lang="en-IN" sz="2400" b="1" dirty="0" err="1">
                <a:solidFill>
                  <a:srgbClr val="333333"/>
                </a:solidFill>
                <a:latin typeface="Tiro Devanagari Hindi" panose="02000000000000000000" pitchFamily="2" charset="0"/>
                <a:cs typeface="Tiro Devanagari Hindi" panose="02000000000000000000" pitchFamily="2" charset="0"/>
              </a:rPr>
              <a:t>N</a:t>
            </a:r>
            <a:r>
              <a:rPr lang="en-IN" sz="2400" b="1" i="0" dirty="0" err="1">
                <a:solidFill>
                  <a:srgbClr val="333333"/>
                </a:solidFill>
                <a:effectLst/>
                <a:latin typeface="Tiro Devanagari Hindi" panose="02000000000000000000" pitchFamily="2" charset="0"/>
                <a:cs typeface="Tiro Devanagari Hindi" panose="02000000000000000000" pitchFamily="2" charset="0"/>
              </a:rPr>
              <a:t>iyamah</a:t>
            </a:r>
            <a:r>
              <a:rPr lang="en-IN" sz="2400" b="1" i="0" dirty="0">
                <a:solidFill>
                  <a:srgbClr val="333333"/>
                </a:solidFill>
                <a:effectLst/>
                <a:latin typeface="Tiro Devanagari Hindi" panose="02000000000000000000" pitchFamily="2" charset="0"/>
                <a:cs typeface="Tiro Devanagari Hindi" panose="02000000000000000000" pitchFamily="2" charset="0"/>
              </a:rPr>
              <a:t> - </a:t>
            </a:r>
            <a:r>
              <a:rPr lang="en-IN" sz="2400" b="0" i="0" dirty="0">
                <a:solidFill>
                  <a:srgbClr val="333333"/>
                </a:solidFill>
                <a:effectLst/>
                <a:latin typeface="Tiro Devanagari Hindi" panose="02000000000000000000" pitchFamily="2" charset="0"/>
                <a:cs typeface="Tiro Devanagari Hindi" panose="02000000000000000000" pitchFamily="2" charset="0"/>
              </a:rPr>
              <a:t>observances</a:t>
            </a:r>
          </a:p>
        </p:txBody>
      </p:sp>
    </p:spTree>
    <p:extLst>
      <p:ext uri="{BB962C8B-B14F-4D97-AF65-F5344CB8AC3E}">
        <p14:creationId xmlns:p14="http://schemas.microsoft.com/office/powerpoint/2010/main" val="399548831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BA4B1E-F76B-9258-BF55-C499DE5B0A5C}"/>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69FD349E-C776-E18B-4BE8-683946F03122}"/>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54A58637-8EF3-177B-360E-25D184B9278F}"/>
              </a:ext>
            </a:extLst>
          </p:cNvPr>
          <p:cNvSpPr>
            <a:spLocks noGrp="1"/>
          </p:cNvSpPr>
          <p:nvPr>
            <p:ph type="ctrTitle"/>
          </p:nvPr>
        </p:nvSpPr>
        <p:spPr>
          <a:xfrm>
            <a:off x="1235528" y="125185"/>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EDCBBD29-5303-EB49-5339-E096341D0F7A}"/>
              </a:ext>
            </a:extLst>
          </p:cNvPr>
          <p:cNvSpPr>
            <a:spLocks noGrp="1"/>
          </p:cNvSpPr>
          <p:nvPr>
            <p:ph type="subTitle" idx="1"/>
          </p:nvPr>
        </p:nvSpPr>
        <p:spPr>
          <a:xfrm>
            <a:off x="762000" y="1480457"/>
            <a:ext cx="10374086" cy="5127172"/>
          </a:xfrm>
        </p:spPr>
        <p:txBody>
          <a:bodyPr>
            <a:normAutofit/>
          </a:bodyPr>
          <a:lstStyle/>
          <a:p>
            <a:pPr algn="just">
              <a:lnSpc>
                <a:spcPct val="150000"/>
              </a:lnSpc>
              <a:spcAft>
                <a:spcPts val="750"/>
              </a:spcAft>
            </a:pPr>
            <a:r>
              <a:rPr lang="en-IN" sz="2800" dirty="0">
                <a:solidFill>
                  <a:srgbClr val="FF0000"/>
                </a:solidFill>
                <a:latin typeface="Tiro Devanagari Hindi" panose="02000000000000000000" pitchFamily="2" charset="0"/>
                <a:cs typeface="Tiro Devanagari Hindi" panose="02000000000000000000" pitchFamily="2" charset="0"/>
              </a:rPr>
              <a:t>1. </a:t>
            </a:r>
            <a:r>
              <a:rPr lang="hi-IN" sz="2800" dirty="0">
                <a:solidFill>
                  <a:srgbClr val="FF0000"/>
                </a:solidFill>
                <a:latin typeface="Tiro Devanagari Hindi" panose="02000000000000000000" pitchFamily="2" charset="0"/>
                <a:cs typeface="Tiro Devanagari Hindi" panose="02000000000000000000" pitchFamily="2" charset="0"/>
              </a:rPr>
              <a:t>शौच (</a:t>
            </a:r>
            <a:r>
              <a:rPr lang="en-IN" sz="2800" dirty="0" err="1">
                <a:solidFill>
                  <a:srgbClr val="FF0000"/>
                </a:solidFill>
                <a:latin typeface="Tiro Devanagari Hindi" panose="02000000000000000000" pitchFamily="2" charset="0"/>
                <a:cs typeface="Tiro Devanagari Hindi" panose="02000000000000000000" pitchFamily="2" charset="0"/>
              </a:rPr>
              <a:t>Shaucha</a:t>
            </a:r>
            <a:r>
              <a:rPr lang="en-IN" sz="2800" dirty="0">
                <a:solidFill>
                  <a:srgbClr val="FF0000"/>
                </a:solidFill>
                <a:latin typeface="Tiro Devanagari Hindi" panose="02000000000000000000" pitchFamily="2" charset="0"/>
                <a:cs typeface="Tiro Devanagari Hindi" panose="02000000000000000000" pitchFamily="2" charset="0"/>
              </a:rPr>
              <a:t>) </a:t>
            </a:r>
            <a:r>
              <a:rPr lang="en-IN" sz="2800" dirty="0">
                <a:latin typeface="Tiro Devanagari Hindi" panose="02000000000000000000" pitchFamily="2" charset="0"/>
                <a:cs typeface="Tiro Devanagari Hindi" panose="02000000000000000000" pitchFamily="2" charset="0"/>
              </a:rPr>
              <a:t>– </a:t>
            </a:r>
            <a:r>
              <a:rPr lang="hi-IN" sz="2800" dirty="0">
                <a:latin typeface="Tiro Devanagari Hindi" panose="02000000000000000000" pitchFamily="2" charset="0"/>
                <a:cs typeface="Tiro Devanagari Hindi" panose="02000000000000000000" pitchFamily="2" charset="0"/>
              </a:rPr>
              <a:t>बाह्य और आंतरिक शुद्धता</a:t>
            </a:r>
            <a:endParaRPr lang="en-IN" sz="2800" dirty="0">
              <a:solidFill>
                <a:srgbClr val="666666"/>
              </a:solidFill>
              <a:latin typeface="Tiro Devanagari Hindi" panose="02000000000000000000" pitchFamily="2" charset="0"/>
              <a:cs typeface="Tiro Devanagari Hindi" panose="02000000000000000000" pitchFamily="2" charset="0"/>
            </a:endParaRPr>
          </a:p>
          <a:p>
            <a:pPr algn="l">
              <a:lnSpc>
                <a:spcPct val="150000"/>
              </a:lnSpc>
              <a:buNone/>
            </a:pPr>
            <a:r>
              <a:rPr lang="hi-IN" sz="2800" b="1" i="1" dirty="0">
                <a:latin typeface="Tiro Devanagari Hindi" panose="02000000000000000000" pitchFamily="2" charset="0"/>
                <a:cs typeface="Tiro Devanagari Hindi" panose="02000000000000000000" pitchFamily="2" charset="0"/>
              </a:rPr>
              <a:t>परिभाषा:</a:t>
            </a:r>
            <a:r>
              <a:rPr lang="en-IN" sz="2800" b="1" i="1" dirty="0">
                <a:latin typeface="Tiro Devanagari Hindi" panose="02000000000000000000" pitchFamily="2" charset="0"/>
                <a:cs typeface="Tiro Devanagari Hindi" panose="02000000000000000000" pitchFamily="2" charset="0"/>
              </a:rPr>
              <a:t> </a:t>
            </a:r>
            <a:r>
              <a:rPr lang="hi-IN" sz="2800" dirty="0">
                <a:latin typeface="Tiro Devanagari Hindi" panose="02000000000000000000" pitchFamily="2" charset="0"/>
                <a:cs typeface="Tiro Devanagari Hindi" panose="02000000000000000000" pitchFamily="2" charset="0"/>
              </a:rPr>
              <a:t>"शुद्धता" का अर्थ केवल शरीर की सफाई नहीं, बल्कि मन, वाणी और कर्मों की पवित्रता भी है।</a:t>
            </a:r>
          </a:p>
          <a:p>
            <a:pPr algn="l">
              <a:lnSpc>
                <a:spcPct val="150000"/>
              </a:lnSpc>
              <a:buNone/>
            </a:pPr>
            <a:r>
              <a:rPr lang="hi-IN" sz="2800" b="1" i="1" dirty="0">
                <a:latin typeface="Tiro Devanagari Hindi" panose="02000000000000000000" pitchFamily="2" charset="0"/>
                <a:cs typeface="Tiro Devanagari Hindi" panose="02000000000000000000" pitchFamily="2" charset="0"/>
              </a:rPr>
              <a:t>प्रकार:</a:t>
            </a:r>
            <a:endParaRPr lang="hi-IN" sz="2800" b="1" dirty="0">
              <a:latin typeface="Tiro Devanagari Hindi" panose="02000000000000000000" pitchFamily="2" charset="0"/>
              <a:cs typeface="Tiro Devanagari Hindi" panose="02000000000000000000" pitchFamily="2" charset="0"/>
            </a:endParaRPr>
          </a:p>
          <a:p>
            <a:pPr algn="l">
              <a:lnSpc>
                <a:spcPct val="150000"/>
              </a:lnSpc>
            </a:pPr>
            <a:r>
              <a:rPr lang="hi-IN" sz="2800" b="1" dirty="0">
                <a:latin typeface="Tiro Devanagari Hindi" panose="02000000000000000000" pitchFamily="2" charset="0"/>
                <a:cs typeface="Tiro Devanagari Hindi" panose="02000000000000000000" pitchFamily="2" charset="0"/>
              </a:rPr>
              <a:t>बाह्य शौच (</a:t>
            </a:r>
            <a:r>
              <a:rPr lang="en-IN" sz="2800" b="1" dirty="0">
                <a:latin typeface="Tiro Devanagari Hindi" panose="02000000000000000000" pitchFamily="2" charset="0"/>
                <a:cs typeface="Tiro Devanagari Hindi" panose="02000000000000000000" pitchFamily="2" charset="0"/>
              </a:rPr>
              <a:t>External Cleanliness):</a:t>
            </a:r>
            <a:endParaRPr lang="en-IN" sz="2800" dirty="0">
              <a:latin typeface="Tiro Devanagari Hindi" panose="02000000000000000000" pitchFamily="2" charset="0"/>
              <a:cs typeface="Tiro Devanagari Hindi" panose="02000000000000000000" pitchFamily="2" charset="0"/>
            </a:endParaRPr>
          </a:p>
          <a:p>
            <a:pPr marL="742950" lvl="1" indent="-285750" algn="l">
              <a:lnSpc>
                <a:spcPct val="150000"/>
              </a:lnSpc>
              <a:buFont typeface="Arial" panose="020B0604020202020204" pitchFamily="34" charset="0"/>
              <a:buChar char="•"/>
            </a:pPr>
            <a:r>
              <a:rPr lang="hi-IN" sz="2400" dirty="0">
                <a:latin typeface="Tiro Devanagari Hindi" panose="02000000000000000000" pitchFamily="2" charset="0"/>
                <a:cs typeface="Tiro Devanagari Hindi" panose="02000000000000000000" pitchFamily="2" charset="0"/>
              </a:rPr>
              <a:t>शरीर की सफाई – स्नान, वस्त्रों की स्वच्छता, स्थान की स्वच्छता आदि।</a:t>
            </a:r>
          </a:p>
          <a:p>
            <a:pPr marL="742950" lvl="1" indent="-285750" algn="l">
              <a:lnSpc>
                <a:spcPct val="150000"/>
              </a:lnSpc>
              <a:buFont typeface="Arial" panose="020B0604020202020204" pitchFamily="34" charset="0"/>
              <a:buChar char="•"/>
            </a:pPr>
            <a:r>
              <a:rPr lang="hi-IN" sz="2400" dirty="0">
                <a:latin typeface="Tiro Devanagari Hindi" panose="02000000000000000000" pitchFamily="2" charset="0"/>
                <a:cs typeface="Tiro Devanagari Hindi" panose="02000000000000000000" pitchFamily="2" charset="0"/>
              </a:rPr>
              <a:t>स्वास्थ्य की दृष्टि से भी यह अनिवार्य है – क्योंकि गंदगी रोगों को जन्म देती है।</a:t>
            </a:r>
          </a:p>
        </p:txBody>
      </p:sp>
    </p:spTree>
    <p:extLst>
      <p:ext uri="{BB962C8B-B14F-4D97-AF65-F5344CB8AC3E}">
        <p14:creationId xmlns:p14="http://schemas.microsoft.com/office/powerpoint/2010/main" val="17642685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19887-6B2B-CBDB-6837-58E1ADA13F57}"/>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CEDC1544-26B5-C53C-D4B8-D345ABC2A3B7}"/>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2CFFA6DE-9596-B4D5-EE8C-183AD734BE83}"/>
              </a:ext>
            </a:extLst>
          </p:cNvPr>
          <p:cNvSpPr>
            <a:spLocks noGrp="1"/>
          </p:cNvSpPr>
          <p:nvPr>
            <p:ph type="ctrTitle"/>
          </p:nvPr>
        </p:nvSpPr>
        <p:spPr>
          <a:xfrm>
            <a:off x="1235528" y="125185"/>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92080D70-1543-B46F-53CA-C620BB15E737}"/>
              </a:ext>
            </a:extLst>
          </p:cNvPr>
          <p:cNvSpPr>
            <a:spLocks noGrp="1"/>
          </p:cNvSpPr>
          <p:nvPr>
            <p:ph type="subTitle" idx="1"/>
          </p:nvPr>
        </p:nvSpPr>
        <p:spPr>
          <a:xfrm>
            <a:off x="762000" y="1480457"/>
            <a:ext cx="10374086" cy="5127172"/>
          </a:xfrm>
        </p:spPr>
        <p:txBody>
          <a:bodyPr>
            <a:normAutofit/>
          </a:bodyPr>
          <a:lstStyle/>
          <a:p>
            <a:pPr algn="l">
              <a:lnSpc>
                <a:spcPct val="150000"/>
              </a:lnSpc>
            </a:pPr>
            <a:r>
              <a:rPr lang="hi-IN" b="1" dirty="0">
                <a:latin typeface="Tiro Devanagari Hindi" panose="02000000000000000000" pitchFamily="2" charset="0"/>
                <a:cs typeface="Tiro Devanagari Hindi" panose="02000000000000000000" pitchFamily="2" charset="0"/>
              </a:rPr>
              <a:t>आन्तरिक शौच (</a:t>
            </a:r>
            <a:r>
              <a:rPr lang="en-IN" b="1" dirty="0">
                <a:latin typeface="Tiro Devanagari Hindi" panose="02000000000000000000" pitchFamily="2" charset="0"/>
                <a:cs typeface="Tiro Devanagari Hindi" panose="02000000000000000000" pitchFamily="2" charset="0"/>
              </a:rPr>
              <a:t>Internal Cleanliness):</a:t>
            </a:r>
            <a:endParaRPr lang="en-IN" dirty="0">
              <a:latin typeface="Tiro Devanagari Hindi" panose="02000000000000000000" pitchFamily="2" charset="0"/>
              <a:cs typeface="Tiro Devanagari Hindi" panose="02000000000000000000" pitchFamily="2" charset="0"/>
            </a:endParaRPr>
          </a:p>
          <a:p>
            <a:pPr marL="742950" lvl="1" indent="-285750" algn="l">
              <a:lnSpc>
                <a:spcPct val="150000"/>
              </a:lnSpc>
              <a:buFont typeface="Arial" panose="020B0604020202020204" pitchFamily="34" charset="0"/>
              <a:buChar char="•"/>
            </a:pPr>
            <a:r>
              <a:rPr lang="hi-IN" dirty="0">
                <a:latin typeface="Tiro Devanagari Hindi" panose="02000000000000000000" pitchFamily="2" charset="0"/>
                <a:cs typeface="Tiro Devanagari Hindi" panose="02000000000000000000" pitchFamily="2" charset="0"/>
              </a:rPr>
              <a:t>विचारों की पवित्रता, क्रोध, लोभ, ईर्ष्या, घृणा आदि से मुक्ति।</a:t>
            </a:r>
          </a:p>
          <a:p>
            <a:pPr marL="742950" lvl="1" indent="-285750" algn="l">
              <a:lnSpc>
                <a:spcPct val="150000"/>
              </a:lnSpc>
              <a:buFont typeface="Arial" panose="020B0604020202020204" pitchFamily="34" charset="0"/>
              <a:buChar char="•"/>
            </a:pPr>
            <a:r>
              <a:rPr lang="hi-IN" dirty="0">
                <a:latin typeface="Tiro Devanagari Hindi" panose="02000000000000000000" pitchFamily="2" charset="0"/>
                <a:cs typeface="Tiro Devanagari Hindi" panose="02000000000000000000" pitchFamily="2" charset="0"/>
              </a:rPr>
              <a:t>यमों (अहिंसा, सत्य आदि) का पालन और सत्संग से चित्त की शुद्धि।</a:t>
            </a:r>
            <a:endParaRPr lang="en-IN" dirty="0">
              <a:latin typeface="Tiro Devanagari Hindi" panose="02000000000000000000" pitchFamily="2" charset="0"/>
              <a:cs typeface="Tiro Devanagari Hindi" panose="02000000000000000000" pitchFamily="2" charset="0"/>
            </a:endParaRPr>
          </a:p>
          <a:p>
            <a:pPr lvl="1" algn="l">
              <a:lnSpc>
                <a:spcPct val="150000"/>
              </a:lnSpc>
            </a:pPr>
            <a:endParaRPr lang="hi-IN" dirty="0">
              <a:latin typeface="Tiro Devanagari Hindi" panose="02000000000000000000" pitchFamily="2" charset="0"/>
              <a:cs typeface="Tiro Devanagari Hindi" panose="02000000000000000000" pitchFamily="2" charset="0"/>
            </a:endParaRPr>
          </a:p>
          <a:p>
            <a:pPr algn="l">
              <a:lnSpc>
                <a:spcPct val="150000"/>
              </a:lnSpc>
              <a:buNone/>
            </a:pPr>
            <a:r>
              <a:rPr lang="hi-IN" b="1" i="1" dirty="0">
                <a:latin typeface="Tiro Devanagari Hindi" panose="02000000000000000000" pitchFamily="2" charset="0"/>
                <a:cs typeface="Tiro Devanagari Hindi" panose="02000000000000000000" pitchFamily="2" charset="0"/>
              </a:rPr>
              <a:t>महत्त्व:</a:t>
            </a:r>
            <a:r>
              <a:rPr lang="en-IN" b="1" i="1" dirty="0">
                <a:latin typeface="Tiro Devanagari Hindi" panose="02000000000000000000" pitchFamily="2" charset="0"/>
                <a:cs typeface="Tiro Devanagari Hindi" panose="02000000000000000000" pitchFamily="2" charset="0"/>
              </a:rPr>
              <a:t> </a:t>
            </a:r>
            <a:r>
              <a:rPr lang="hi-IN" dirty="0">
                <a:latin typeface="Tiro Devanagari Hindi" panose="02000000000000000000" pitchFamily="2" charset="0"/>
                <a:cs typeface="Tiro Devanagari Hindi" panose="02000000000000000000" pitchFamily="2" charset="0"/>
              </a:rPr>
              <a:t>शौच के बिना योग साधना आगे नहीं बढ़ सकती। जैसे गंदे पात्र में अमृत नहीं रखा जा सकता, वैसे ही अशुद्ध चित्त में योग की अनुभूति नहीं हो सकती।</a:t>
            </a:r>
          </a:p>
        </p:txBody>
      </p:sp>
    </p:spTree>
    <p:extLst>
      <p:ext uri="{BB962C8B-B14F-4D97-AF65-F5344CB8AC3E}">
        <p14:creationId xmlns:p14="http://schemas.microsoft.com/office/powerpoint/2010/main" val="30475690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89B8EE-AAA3-4D95-BD21-9B96C9FB484A}"/>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F07F532E-3983-14C6-078E-76F60878C026}"/>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9CB0E8B3-8BB8-B648-5963-CAE8F8E14187}"/>
              </a:ext>
            </a:extLst>
          </p:cNvPr>
          <p:cNvSpPr>
            <a:spLocks noGrp="1"/>
          </p:cNvSpPr>
          <p:nvPr>
            <p:ph type="ctrTitle"/>
          </p:nvPr>
        </p:nvSpPr>
        <p:spPr>
          <a:xfrm>
            <a:off x="1235528" y="217714"/>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20F0DA22-43E6-8905-C0AA-79880431BE85}"/>
              </a:ext>
            </a:extLst>
          </p:cNvPr>
          <p:cNvSpPr>
            <a:spLocks noGrp="1"/>
          </p:cNvSpPr>
          <p:nvPr>
            <p:ph type="subTitle" idx="1"/>
          </p:nvPr>
        </p:nvSpPr>
        <p:spPr>
          <a:xfrm>
            <a:off x="674913" y="1589315"/>
            <a:ext cx="11321143" cy="5050972"/>
          </a:xfrm>
        </p:spPr>
        <p:txBody>
          <a:bodyPr>
            <a:normAutofit/>
          </a:bodyPr>
          <a:lstStyle/>
          <a:p>
            <a:pPr algn="l">
              <a:lnSpc>
                <a:spcPct val="150000"/>
              </a:lnSpc>
              <a:buNone/>
            </a:pPr>
            <a:r>
              <a:rPr lang="hi-IN" b="1" dirty="0">
                <a:solidFill>
                  <a:srgbClr val="FF0000"/>
                </a:solidFill>
                <a:latin typeface="Tiro Devanagari Hindi" panose="02000000000000000000" pitchFamily="2" charset="0"/>
                <a:cs typeface="Tiro Devanagari Hindi" panose="02000000000000000000" pitchFamily="2" charset="0"/>
              </a:rPr>
              <a:t>2. संतोष (</a:t>
            </a:r>
            <a:r>
              <a:rPr lang="en-IN" b="1" dirty="0">
                <a:solidFill>
                  <a:srgbClr val="FF0000"/>
                </a:solidFill>
                <a:latin typeface="Tiro Devanagari Hindi" panose="02000000000000000000" pitchFamily="2" charset="0"/>
                <a:cs typeface="Tiro Devanagari Hindi" panose="02000000000000000000" pitchFamily="2" charset="0"/>
              </a:rPr>
              <a:t>Santosha) </a:t>
            </a:r>
            <a:r>
              <a:rPr lang="en-IN" b="1" dirty="0">
                <a:latin typeface="Tiro Devanagari Hindi" panose="02000000000000000000" pitchFamily="2" charset="0"/>
                <a:cs typeface="Tiro Devanagari Hindi" panose="02000000000000000000" pitchFamily="2" charset="0"/>
              </a:rPr>
              <a:t>– </a:t>
            </a:r>
            <a:r>
              <a:rPr lang="hi-IN" b="1" dirty="0">
                <a:latin typeface="Tiro Devanagari Hindi" panose="02000000000000000000" pitchFamily="2" charset="0"/>
                <a:cs typeface="Tiro Devanagari Hindi" panose="02000000000000000000" pitchFamily="2" charset="0"/>
              </a:rPr>
              <a:t>संतुष्ट रहने का भाव</a:t>
            </a:r>
          </a:p>
          <a:p>
            <a:pPr algn="l">
              <a:lnSpc>
                <a:spcPct val="150000"/>
              </a:lnSpc>
              <a:buNone/>
            </a:pPr>
            <a:r>
              <a:rPr lang="hi-IN" b="1" i="1" dirty="0">
                <a:latin typeface="Tiro Devanagari Hindi" panose="02000000000000000000" pitchFamily="2" charset="0"/>
                <a:cs typeface="Tiro Devanagari Hindi" panose="02000000000000000000" pitchFamily="2" charset="0"/>
              </a:rPr>
              <a:t>परिभाषा:</a:t>
            </a:r>
            <a:r>
              <a:rPr lang="en-IN" b="1" i="1" dirty="0">
                <a:latin typeface="Tiro Devanagari Hindi" panose="02000000000000000000" pitchFamily="2" charset="0"/>
                <a:cs typeface="Tiro Devanagari Hindi" panose="02000000000000000000" pitchFamily="2" charset="0"/>
              </a:rPr>
              <a:t> </a:t>
            </a:r>
            <a:r>
              <a:rPr lang="hi-IN" dirty="0">
                <a:latin typeface="Tiro Devanagari Hindi" panose="02000000000000000000" pitchFamily="2" charset="0"/>
                <a:cs typeface="Tiro Devanagari Hindi" panose="02000000000000000000" pitchFamily="2" charset="0"/>
              </a:rPr>
              <a:t>"जो कुछ मिला है, उसमें प्रसन्न रहना"। लेकिन इसका मतलब यह नहीं कि पुरुषार्थ न किया जाए।</a:t>
            </a:r>
          </a:p>
          <a:p>
            <a:pPr algn="l">
              <a:lnSpc>
                <a:spcPct val="150000"/>
              </a:lnSpc>
              <a:buNone/>
            </a:pPr>
            <a:r>
              <a:rPr lang="hi-IN" b="1" i="1" dirty="0">
                <a:latin typeface="Tiro Devanagari Hindi" panose="02000000000000000000" pitchFamily="2" charset="0"/>
                <a:cs typeface="Tiro Devanagari Hindi" panose="02000000000000000000" pitchFamily="2" charset="0"/>
              </a:rPr>
              <a:t>दो स्तर:</a:t>
            </a:r>
            <a:endParaRPr lang="hi-IN" b="1" dirty="0">
              <a:latin typeface="Tiro Devanagari Hindi" panose="02000000000000000000" pitchFamily="2" charset="0"/>
              <a:cs typeface="Tiro Devanagari Hindi" panose="02000000000000000000" pitchFamily="2" charset="0"/>
            </a:endParaRPr>
          </a:p>
          <a:p>
            <a:pPr algn="l">
              <a:lnSpc>
                <a:spcPct val="150000"/>
              </a:lnSpc>
              <a:buFont typeface="Arial" panose="020B0604020202020204" pitchFamily="34" charset="0"/>
              <a:buChar char="•"/>
            </a:pPr>
            <a:r>
              <a:rPr lang="hi-IN" b="1" dirty="0">
                <a:latin typeface="Tiro Devanagari Hindi" panose="02000000000000000000" pitchFamily="2" charset="0"/>
                <a:cs typeface="Tiro Devanagari Hindi" panose="02000000000000000000" pitchFamily="2" charset="0"/>
              </a:rPr>
              <a:t>सामान्य संतोष:</a:t>
            </a:r>
            <a:endParaRPr lang="hi-IN" dirty="0">
              <a:latin typeface="Tiro Devanagari Hindi" panose="02000000000000000000" pitchFamily="2" charset="0"/>
              <a:cs typeface="Tiro Devanagari Hindi" panose="02000000000000000000" pitchFamily="2" charset="0"/>
            </a:endParaRPr>
          </a:p>
          <a:p>
            <a:pPr marL="742950" lvl="1" indent="-285750" algn="l">
              <a:lnSpc>
                <a:spcPct val="150000"/>
              </a:lnSpc>
              <a:buFont typeface="Arial" panose="020B0604020202020204" pitchFamily="34" charset="0"/>
              <a:buChar char="•"/>
            </a:pPr>
            <a:r>
              <a:rPr lang="hi-IN" dirty="0">
                <a:latin typeface="Tiro Devanagari Hindi" panose="02000000000000000000" pitchFamily="2" charset="0"/>
                <a:cs typeface="Tiro Devanagari Hindi" panose="02000000000000000000" pitchFamily="2" charset="0"/>
              </a:rPr>
              <a:t>दैनिक जीवन में जो कुछ मिले, उसमें खुशी ढूँढना।</a:t>
            </a:r>
          </a:p>
        </p:txBody>
      </p:sp>
    </p:spTree>
    <p:extLst>
      <p:ext uri="{BB962C8B-B14F-4D97-AF65-F5344CB8AC3E}">
        <p14:creationId xmlns:p14="http://schemas.microsoft.com/office/powerpoint/2010/main" val="14561121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37F5A8-FB7B-CC86-2E4A-B8785847B5DB}"/>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379E3BE-0B6D-094E-9EDD-24694BF798B4}"/>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FC979809-C541-7E91-9E26-07CD85AD88AB}"/>
              </a:ext>
            </a:extLst>
          </p:cNvPr>
          <p:cNvSpPr>
            <a:spLocks noGrp="1"/>
          </p:cNvSpPr>
          <p:nvPr>
            <p:ph type="ctrTitle"/>
          </p:nvPr>
        </p:nvSpPr>
        <p:spPr>
          <a:xfrm>
            <a:off x="1235528" y="217714"/>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891C2275-7B8E-616A-8787-BC854C441304}"/>
              </a:ext>
            </a:extLst>
          </p:cNvPr>
          <p:cNvSpPr>
            <a:spLocks noGrp="1"/>
          </p:cNvSpPr>
          <p:nvPr>
            <p:ph type="subTitle" idx="1"/>
          </p:nvPr>
        </p:nvSpPr>
        <p:spPr>
          <a:xfrm>
            <a:off x="674913" y="1589315"/>
            <a:ext cx="11321143" cy="5050972"/>
          </a:xfrm>
        </p:spPr>
        <p:txBody>
          <a:bodyPr>
            <a:normAutofit/>
          </a:bodyPr>
          <a:lstStyle/>
          <a:p>
            <a:pPr algn="l">
              <a:lnSpc>
                <a:spcPct val="150000"/>
              </a:lnSpc>
            </a:pPr>
            <a:r>
              <a:rPr lang="hi-IN" b="1" dirty="0">
                <a:latin typeface="Tiro Devanagari Hindi" panose="02000000000000000000" pitchFamily="2" charset="0"/>
                <a:cs typeface="Tiro Devanagari Hindi" panose="02000000000000000000" pitchFamily="2" charset="0"/>
              </a:rPr>
              <a:t>योगिक संतोष:</a:t>
            </a:r>
            <a:endParaRPr lang="hi-IN" dirty="0">
              <a:latin typeface="Tiro Devanagari Hindi" panose="02000000000000000000" pitchFamily="2" charset="0"/>
              <a:cs typeface="Tiro Devanagari Hindi" panose="02000000000000000000" pitchFamily="2" charset="0"/>
            </a:endParaRPr>
          </a:p>
          <a:p>
            <a:pPr marL="742950" lvl="1" indent="-285750" algn="l">
              <a:lnSpc>
                <a:spcPct val="150000"/>
              </a:lnSpc>
              <a:buFont typeface="Arial" panose="020B0604020202020204" pitchFamily="34" charset="0"/>
              <a:buChar char="•"/>
            </a:pPr>
            <a:r>
              <a:rPr lang="hi-IN" dirty="0">
                <a:latin typeface="Tiro Devanagari Hindi" panose="02000000000000000000" pitchFamily="2" charset="0"/>
                <a:cs typeface="Tiro Devanagari Hindi" panose="02000000000000000000" pitchFamily="2" charset="0"/>
              </a:rPr>
              <a:t>बिना फल की चिंता किए, हर कार्य को पूर्ण मनोयोग से करना।</a:t>
            </a:r>
          </a:p>
          <a:p>
            <a:pPr marL="742950" lvl="1" indent="-285750" algn="l">
              <a:lnSpc>
                <a:spcPct val="150000"/>
              </a:lnSpc>
              <a:buFont typeface="Arial" panose="020B0604020202020204" pitchFamily="34" charset="0"/>
              <a:buChar char="•"/>
            </a:pPr>
            <a:r>
              <a:rPr lang="hi-IN" dirty="0">
                <a:latin typeface="Tiro Devanagari Hindi" panose="02000000000000000000" pitchFamily="2" charset="0"/>
                <a:cs typeface="Tiro Devanagari Hindi" panose="02000000000000000000" pitchFamily="2" charset="0"/>
              </a:rPr>
              <a:t>कर्मफल को ईश्वर का प्रसाद मानकर स्वीकार करना।</a:t>
            </a:r>
          </a:p>
          <a:p>
            <a:pPr algn="l">
              <a:lnSpc>
                <a:spcPct val="150000"/>
              </a:lnSpc>
              <a:buNone/>
            </a:pPr>
            <a:r>
              <a:rPr lang="hi-IN" b="1" i="1" dirty="0">
                <a:latin typeface="Tiro Devanagari Hindi" panose="02000000000000000000" pitchFamily="2" charset="0"/>
                <a:cs typeface="Tiro Devanagari Hindi" panose="02000000000000000000" pitchFamily="2" charset="0"/>
              </a:rPr>
              <a:t>महत्त्व:</a:t>
            </a:r>
            <a:r>
              <a:rPr lang="en-IN" b="1" i="1" dirty="0">
                <a:latin typeface="Tiro Devanagari Hindi" panose="02000000000000000000" pitchFamily="2" charset="0"/>
                <a:cs typeface="Tiro Devanagari Hindi" panose="02000000000000000000" pitchFamily="2" charset="0"/>
              </a:rPr>
              <a:t> </a:t>
            </a:r>
            <a:r>
              <a:rPr lang="hi-IN" dirty="0">
                <a:latin typeface="Tiro Devanagari Hindi" panose="02000000000000000000" pitchFamily="2" charset="0"/>
                <a:cs typeface="Tiro Devanagari Hindi" panose="02000000000000000000" pitchFamily="2" charset="0"/>
              </a:rPr>
              <a:t>संतोष ही मन को स्थिर करता है। असंतोष मन में विकार और बेचैनी लाता है, जिससे ध्यान या साधना में बाधा आती है।</a:t>
            </a:r>
          </a:p>
        </p:txBody>
      </p:sp>
    </p:spTree>
    <p:extLst>
      <p:ext uri="{BB962C8B-B14F-4D97-AF65-F5344CB8AC3E}">
        <p14:creationId xmlns:p14="http://schemas.microsoft.com/office/powerpoint/2010/main" val="30386138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116A4D-CF1C-B0A7-2314-1EC724D9835E}"/>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5149D012-CAEA-556E-B3C1-6CB635EE1453}"/>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4F0590CD-83FF-6B6D-8F0C-C3989FF54D36}"/>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A6847ADA-E354-2390-A8A8-FFF2ED4067B4}"/>
              </a:ext>
            </a:extLst>
          </p:cNvPr>
          <p:cNvSpPr>
            <a:spLocks noGrp="1"/>
          </p:cNvSpPr>
          <p:nvPr>
            <p:ph type="subTitle" idx="1"/>
          </p:nvPr>
        </p:nvSpPr>
        <p:spPr>
          <a:xfrm>
            <a:off x="783771" y="1763487"/>
            <a:ext cx="11125200" cy="4789714"/>
          </a:xfrm>
        </p:spPr>
        <p:txBody>
          <a:bodyPr>
            <a:normAutofit/>
          </a:bodyPr>
          <a:lstStyle/>
          <a:p>
            <a:pPr algn="l">
              <a:lnSpc>
                <a:spcPct val="160000"/>
              </a:lnSpc>
              <a:buNone/>
            </a:pPr>
            <a:r>
              <a:rPr lang="en-IN" b="1" dirty="0">
                <a:solidFill>
                  <a:srgbClr val="FF0000"/>
                </a:solidFill>
                <a:latin typeface="Tiro Devanagari Hindi" panose="02000000000000000000" pitchFamily="2" charset="0"/>
                <a:cs typeface="Tiro Devanagari Hindi" panose="02000000000000000000" pitchFamily="2" charset="0"/>
              </a:rPr>
              <a:t>3. </a:t>
            </a:r>
            <a:r>
              <a:rPr lang="hi-IN" b="1" dirty="0">
                <a:solidFill>
                  <a:srgbClr val="FF0000"/>
                </a:solidFill>
                <a:latin typeface="Tiro Devanagari Hindi" panose="02000000000000000000" pitchFamily="2" charset="0"/>
                <a:cs typeface="Tiro Devanagari Hindi" panose="02000000000000000000" pitchFamily="2" charset="0"/>
              </a:rPr>
              <a:t>तप (</a:t>
            </a:r>
            <a:r>
              <a:rPr lang="en-IN" b="1" dirty="0">
                <a:solidFill>
                  <a:srgbClr val="FF0000"/>
                </a:solidFill>
                <a:latin typeface="Tiro Devanagari Hindi" panose="02000000000000000000" pitchFamily="2" charset="0"/>
                <a:cs typeface="Tiro Devanagari Hindi" panose="02000000000000000000" pitchFamily="2" charset="0"/>
              </a:rPr>
              <a:t>Tapas) – </a:t>
            </a:r>
            <a:r>
              <a:rPr lang="hi-IN" b="1" dirty="0">
                <a:latin typeface="Tiro Devanagari Hindi" panose="02000000000000000000" pitchFamily="2" charset="0"/>
                <a:cs typeface="Tiro Devanagari Hindi" panose="02000000000000000000" pitchFamily="2" charset="0"/>
              </a:rPr>
              <a:t>आत्म-अनुशासन और सहिष्णुता</a:t>
            </a:r>
          </a:p>
          <a:p>
            <a:pPr algn="l">
              <a:lnSpc>
                <a:spcPct val="160000"/>
              </a:lnSpc>
              <a:buNone/>
            </a:pPr>
            <a:r>
              <a:rPr lang="hi-IN" b="1" i="1" dirty="0">
                <a:latin typeface="Tiro Devanagari Hindi" panose="02000000000000000000" pitchFamily="2" charset="0"/>
                <a:cs typeface="Tiro Devanagari Hindi" panose="02000000000000000000" pitchFamily="2" charset="0"/>
              </a:rPr>
              <a:t>परिभाषा:</a:t>
            </a:r>
            <a:endParaRPr lang="hi-IN" b="1" dirty="0">
              <a:latin typeface="Tiro Devanagari Hindi" panose="02000000000000000000" pitchFamily="2" charset="0"/>
              <a:cs typeface="Tiro Devanagari Hindi" panose="02000000000000000000" pitchFamily="2" charset="0"/>
            </a:endParaRPr>
          </a:p>
          <a:p>
            <a:pPr algn="l">
              <a:lnSpc>
                <a:spcPct val="160000"/>
              </a:lnSpc>
              <a:buNone/>
            </a:pPr>
            <a:r>
              <a:rPr lang="hi-IN" dirty="0">
                <a:latin typeface="Tiro Devanagari Hindi" panose="02000000000000000000" pitchFamily="2" charset="0"/>
                <a:cs typeface="Tiro Devanagari Hindi" panose="02000000000000000000" pitchFamily="2" charset="0"/>
              </a:rPr>
              <a:t>तप का मतलब केवल शारीरिक कष्ट सहना नहीं, बल्कि मन की स्थिरता बनाए रखना है — जीवन की कठिन परिस्थितियों में भी।</a:t>
            </a:r>
          </a:p>
          <a:p>
            <a:pPr algn="l">
              <a:lnSpc>
                <a:spcPct val="160000"/>
              </a:lnSpc>
              <a:buNone/>
            </a:pPr>
            <a:r>
              <a:rPr lang="hi-IN" b="1" i="1" dirty="0">
                <a:latin typeface="Tiro Devanagari Hindi" panose="02000000000000000000" pitchFamily="2" charset="0"/>
                <a:cs typeface="Tiro Devanagari Hindi" panose="02000000000000000000" pitchFamily="2" charset="0"/>
              </a:rPr>
              <a:t>प्रकार:</a:t>
            </a:r>
            <a:endParaRPr lang="hi-IN" b="1" dirty="0">
              <a:latin typeface="Tiro Devanagari Hindi" panose="02000000000000000000" pitchFamily="2" charset="0"/>
              <a:cs typeface="Tiro Devanagari Hindi" panose="02000000000000000000" pitchFamily="2" charset="0"/>
            </a:endParaRPr>
          </a:p>
          <a:p>
            <a:pPr algn="l">
              <a:lnSpc>
                <a:spcPct val="160000"/>
              </a:lnSpc>
            </a:pPr>
            <a:r>
              <a:rPr lang="hi-IN" b="1" dirty="0">
                <a:latin typeface="Tiro Devanagari Hindi" panose="02000000000000000000" pitchFamily="2" charset="0"/>
                <a:cs typeface="Tiro Devanagari Hindi" panose="02000000000000000000" pitchFamily="2" charset="0"/>
              </a:rPr>
              <a:t>शारीरिक तप:</a:t>
            </a:r>
            <a:r>
              <a:rPr lang="hi-IN" dirty="0">
                <a:latin typeface="Tiro Devanagari Hindi" panose="02000000000000000000" pitchFamily="2" charset="0"/>
                <a:cs typeface="Tiro Devanagari Hindi" panose="02000000000000000000" pitchFamily="2" charset="0"/>
              </a:rPr>
              <a:t> संयमित जीवन, नशे से दूर रहना, नियमित दिनचर्या।</a:t>
            </a:r>
          </a:p>
        </p:txBody>
      </p:sp>
    </p:spTree>
    <p:extLst>
      <p:ext uri="{BB962C8B-B14F-4D97-AF65-F5344CB8AC3E}">
        <p14:creationId xmlns:p14="http://schemas.microsoft.com/office/powerpoint/2010/main" val="30929623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0333E3-DBF5-5E51-99B8-03C65D18B5CE}"/>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BE2172F1-71E3-76B0-62C3-D83D43BF0D81}"/>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728B0C77-94EE-A7D3-BC28-206B055C9F07}"/>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65BC0A7C-4D9E-C0B2-053F-99D09725CE8A}"/>
              </a:ext>
            </a:extLst>
          </p:cNvPr>
          <p:cNvSpPr>
            <a:spLocks noGrp="1"/>
          </p:cNvSpPr>
          <p:nvPr>
            <p:ph type="subTitle" idx="1"/>
          </p:nvPr>
        </p:nvSpPr>
        <p:spPr>
          <a:xfrm>
            <a:off x="783771" y="1763487"/>
            <a:ext cx="11125200" cy="4789714"/>
          </a:xfrm>
        </p:spPr>
        <p:txBody>
          <a:bodyPr>
            <a:normAutofit/>
          </a:bodyPr>
          <a:lstStyle/>
          <a:p>
            <a:pPr algn="l">
              <a:lnSpc>
                <a:spcPct val="160000"/>
              </a:lnSpc>
            </a:pPr>
            <a:r>
              <a:rPr lang="hi-IN" b="1" dirty="0">
                <a:latin typeface="Tiro Devanagari Hindi" panose="02000000000000000000" pitchFamily="2" charset="0"/>
                <a:cs typeface="Tiro Devanagari Hindi" panose="02000000000000000000" pitchFamily="2" charset="0"/>
              </a:rPr>
              <a:t>मानसिक तप:</a:t>
            </a:r>
            <a:r>
              <a:rPr lang="hi-IN" dirty="0">
                <a:latin typeface="Tiro Devanagari Hindi" panose="02000000000000000000" pitchFamily="2" charset="0"/>
                <a:cs typeface="Tiro Devanagari Hindi" panose="02000000000000000000" pitchFamily="2" charset="0"/>
              </a:rPr>
              <a:t> अपमान, क्लेश, आलोचना सहना, लेकिन विचलित न होना।</a:t>
            </a:r>
          </a:p>
          <a:p>
            <a:pPr algn="l">
              <a:lnSpc>
                <a:spcPct val="160000"/>
              </a:lnSpc>
            </a:pPr>
            <a:r>
              <a:rPr lang="hi-IN" b="1" dirty="0">
                <a:latin typeface="Tiro Devanagari Hindi" panose="02000000000000000000" pitchFamily="2" charset="0"/>
                <a:cs typeface="Tiro Devanagari Hindi" panose="02000000000000000000" pitchFamily="2" charset="0"/>
              </a:rPr>
              <a:t>वाणी का तप:</a:t>
            </a:r>
            <a:r>
              <a:rPr lang="hi-IN" dirty="0">
                <a:latin typeface="Tiro Devanagari Hindi" panose="02000000000000000000" pitchFamily="2" charset="0"/>
                <a:cs typeface="Tiro Devanagari Hindi" panose="02000000000000000000" pitchFamily="2" charset="0"/>
              </a:rPr>
              <a:t> सत्य बोलना, मधुर बोलना, चुप रहना जब आवश्यक हो।</a:t>
            </a:r>
          </a:p>
          <a:p>
            <a:pPr algn="l">
              <a:lnSpc>
                <a:spcPct val="160000"/>
              </a:lnSpc>
              <a:buNone/>
            </a:pPr>
            <a:r>
              <a:rPr lang="hi-IN" b="1" i="1" dirty="0">
                <a:latin typeface="Tiro Devanagari Hindi" panose="02000000000000000000" pitchFamily="2" charset="0"/>
                <a:cs typeface="Tiro Devanagari Hindi" panose="02000000000000000000" pitchFamily="2" charset="0"/>
              </a:rPr>
              <a:t>महत्त्व:</a:t>
            </a:r>
            <a:endParaRPr lang="hi-IN" b="1" dirty="0">
              <a:latin typeface="Tiro Devanagari Hindi" panose="02000000000000000000" pitchFamily="2" charset="0"/>
              <a:cs typeface="Tiro Devanagari Hindi" panose="02000000000000000000" pitchFamily="2" charset="0"/>
            </a:endParaRPr>
          </a:p>
          <a:p>
            <a:pPr algn="l">
              <a:lnSpc>
                <a:spcPct val="160000"/>
              </a:lnSpc>
            </a:pPr>
            <a:r>
              <a:rPr lang="hi-IN" dirty="0">
                <a:latin typeface="Tiro Devanagari Hindi" panose="02000000000000000000" pitchFamily="2" charset="0"/>
                <a:cs typeface="Tiro Devanagari Hindi" panose="02000000000000000000" pitchFamily="2" charset="0"/>
              </a:rPr>
              <a:t>तप साधक को भीतर से मज़बूत बनाता है। शरीर और मन पर नियंत्रण बढ़ता है। आत्मा की शक्ति जागृत होती है।</a:t>
            </a:r>
          </a:p>
        </p:txBody>
      </p:sp>
    </p:spTree>
    <p:extLst>
      <p:ext uri="{BB962C8B-B14F-4D97-AF65-F5344CB8AC3E}">
        <p14:creationId xmlns:p14="http://schemas.microsoft.com/office/powerpoint/2010/main" val="14874297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801AC-D711-1689-ACFA-814837612F7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FF3F89BD-FD90-5DEF-C26F-85798FBF7A3A}"/>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2549D331-F5C9-4F22-B696-D6F32D267269}"/>
              </a:ext>
            </a:extLst>
          </p:cNvPr>
          <p:cNvSpPr>
            <a:spLocks noGrp="1"/>
          </p:cNvSpPr>
          <p:nvPr>
            <p:ph type="ctrTitle"/>
          </p:nvPr>
        </p:nvSpPr>
        <p:spPr>
          <a:xfrm>
            <a:off x="1524000" y="743007"/>
            <a:ext cx="9144000" cy="1115106"/>
          </a:xfrm>
        </p:spPr>
        <p:txBody>
          <a:bodyPr>
            <a:normAutofit fontScale="90000"/>
          </a:bodyPr>
          <a:lstStyle/>
          <a:p>
            <a:r>
              <a:rPr lang="en-IN" b="0" i="0" dirty="0">
                <a:solidFill>
                  <a:srgbClr val="333333"/>
                </a:solidFill>
                <a:effectLst/>
                <a:latin typeface="Raleway" panose="020F0502020204030204" pitchFamily="2" charset="0"/>
              </a:rPr>
              <a:t>Yog Sutra 2.29 </a:t>
            </a:r>
            <a:r>
              <a:rPr lang="hi-IN" b="0" i="0" dirty="0">
                <a:solidFill>
                  <a:srgbClr val="666666"/>
                </a:solidFill>
                <a:effectLst/>
                <a:latin typeface="Raleway" pitchFamily="2" charset="0"/>
              </a:rPr>
              <a:t>योग सूत्रों</a:t>
            </a:r>
            <a:r>
              <a:rPr lang="en-IN" b="0" i="0" dirty="0">
                <a:solidFill>
                  <a:srgbClr val="666666"/>
                </a:solidFill>
                <a:effectLst/>
                <a:latin typeface="Raleway" pitchFamily="2" charset="0"/>
              </a:rPr>
              <a:t> 2.29</a:t>
            </a:r>
            <a:endParaRPr lang="en-IN" dirty="0"/>
          </a:p>
        </p:txBody>
      </p:sp>
      <p:sp>
        <p:nvSpPr>
          <p:cNvPr id="3" name="Subtitle 2">
            <a:extLst>
              <a:ext uri="{FF2B5EF4-FFF2-40B4-BE49-F238E27FC236}">
                <a16:creationId xmlns:a16="http://schemas.microsoft.com/office/drawing/2014/main" id="{D9D5AB57-3D49-F64D-9E7C-D6BA844CD81E}"/>
              </a:ext>
            </a:extLst>
          </p:cNvPr>
          <p:cNvSpPr>
            <a:spLocks noGrp="1"/>
          </p:cNvSpPr>
          <p:nvPr>
            <p:ph type="subTitle" idx="1"/>
          </p:nvPr>
        </p:nvSpPr>
        <p:spPr>
          <a:xfrm>
            <a:off x="1524000" y="2601119"/>
            <a:ext cx="9144000" cy="1655762"/>
          </a:xfrm>
        </p:spPr>
        <p:txBody>
          <a:bodyPr>
            <a:normAutofit lnSpcReduction="10000"/>
          </a:bodyPr>
          <a:lstStyle/>
          <a:p>
            <a:r>
              <a:rPr lang="hi-IN" sz="3200" b="1" dirty="0">
                <a:solidFill>
                  <a:srgbClr val="FF0000"/>
                </a:solidFill>
                <a:latin typeface="Tiro Devanagari Hindi" panose="02000000000000000000" pitchFamily="2" charset="0"/>
                <a:cs typeface="Tiro Devanagari Hindi" panose="02000000000000000000" pitchFamily="2" charset="0"/>
              </a:rPr>
              <a:t>यमनियमासनप्राणायामप्रत्याहारधारणाध्यानसमाधयोऽष्टावङ्गानि</a:t>
            </a:r>
            <a:endParaRPr lang="en-IN" b="1" dirty="0">
              <a:solidFill>
                <a:srgbClr val="FF0000"/>
              </a:solidFill>
              <a:latin typeface="Tiro Devanagari Hindi" panose="02000000000000000000" pitchFamily="2" charset="0"/>
              <a:cs typeface="Tiro Devanagari Hindi" panose="02000000000000000000" pitchFamily="2" charset="0"/>
            </a:endParaRPr>
          </a:p>
          <a:p>
            <a:endParaRPr lang="hi-IN" dirty="0">
              <a:latin typeface="Tiro Devanagari Hindi" panose="02000000000000000000" pitchFamily="2" charset="0"/>
              <a:cs typeface="Tiro Devanagari Hindi" panose="02000000000000000000" pitchFamily="2" charset="0"/>
            </a:endParaRPr>
          </a:p>
          <a:p>
            <a:r>
              <a:rPr lang="hi-IN" b="1" dirty="0">
                <a:latin typeface="Tiro Devanagari Hindi" panose="02000000000000000000" pitchFamily="2" charset="0"/>
                <a:cs typeface="Tiro Devanagari Hindi" panose="02000000000000000000" pitchFamily="2" charset="0"/>
              </a:rPr>
              <a:t>पदच्छेद</a:t>
            </a:r>
            <a:r>
              <a:rPr lang="hi-IN" dirty="0">
                <a:latin typeface="Tiro Devanagari Hindi" panose="02000000000000000000" pitchFamily="2" charset="0"/>
                <a:cs typeface="Tiro Devanagari Hindi" panose="02000000000000000000" pitchFamily="2" charset="0"/>
              </a:rPr>
              <a:t>: यम , नियम , आसन , प्राणायाम , प्रत्याहार , धारणा , ध्यान , समाधय: , अष्टौ , अङ्गानि॥</a:t>
            </a: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12869456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25AF36-B65F-900A-5DE2-8EE300BB0827}"/>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FCA387A9-A9EA-168D-683E-6E80D6601927}"/>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2EC852FE-125B-94E5-0515-659AE7824AAB}"/>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FB430E9F-6907-A7C1-BAD0-A30734B67742}"/>
              </a:ext>
            </a:extLst>
          </p:cNvPr>
          <p:cNvSpPr>
            <a:spLocks noGrp="1"/>
          </p:cNvSpPr>
          <p:nvPr>
            <p:ph type="subTitle" idx="1"/>
          </p:nvPr>
        </p:nvSpPr>
        <p:spPr>
          <a:xfrm>
            <a:off x="783771" y="2057399"/>
            <a:ext cx="10172700" cy="4615544"/>
          </a:xfrm>
        </p:spPr>
        <p:txBody>
          <a:bodyPr>
            <a:normAutofit/>
          </a:bodyPr>
          <a:lstStyle/>
          <a:p>
            <a:pPr algn="l">
              <a:buNone/>
            </a:pPr>
            <a:r>
              <a:rPr lang="hi-IN" b="1" dirty="0">
                <a:latin typeface="Tiro Devanagari Hindi" panose="02000000000000000000" pitchFamily="2" charset="0"/>
                <a:cs typeface="Tiro Devanagari Hindi" panose="02000000000000000000" pitchFamily="2" charset="0"/>
              </a:rPr>
              <a:t>स्वाध्याय (</a:t>
            </a:r>
            <a:r>
              <a:rPr lang="en-IN" b="1" dirty="0" err="1">
                <a:latin typeface="Tiro Devanagari Hindi" panose="02000000000000000000" pitchFamily="2" charset="0"/>
                <a:cs typeface="Tiro Devanagari Hindi" panose="02000000000000000000" pitchFamily="2" charset="0"/>
              </a:rPr>
              <a:t>Swadhyaya</a:t>
            </a:r>
            <a:r>
              <a:rPr lang="en-IN" b="1" dirty="0">
                <a:latin typeface="Tiro Devanagari Hindi" panose="02000000000000000000" pitchFamily="2" charset="0"/>
                <a:cs typeface="Tiro Devanagari Hindi" panose="02000000000000000000" pitchFamily="2" charset="0"/>
              </a:rPr>
              <a:t>) – </a:t>
            </a:r>
            <a:r>
              <a:rPr lang="hi-IN" b="1" dirty="0">
                <a:latin typeface="Tiro Devanagari Hindi" panose="02000000000000000000" pitchFamily="2" charset="0"/>
                <a:cs typeface="Tiro Devanagari Hindi" panose="02000000000000000000" pitchFamily="2" charset="0"/>
              </a:rPr>
              <a:t>आत्म-अध्ययन और शास्त्र-अध्ययन</a:t>
            </a:r>
            <a:endParaRPr lang="en-IN" b="1" dirty="0">
              <a:latin typeface="Tiro Devanagari Hindi" panose="02000000000000000000" pitchFamily="2" charset="0"/>
              <a:cs typeface="Tiro Devanagari Hindi" panose="02000000000000000000" pitchFamily="2" charset="0"/>
            </a:endParaRPr>
          </a:p>
          <a:p>
            <a:pPr algn="l">
              <a:buNone/>
            </a:pPr>
            <a:endParaRPr lang="hi-IN" b="1" dirty="0">
              <a:latin typeface="Tiro Devanagari Hindi" panose="02000000000000000000" pitchFamily="2" charset="0"/>
              <a:cs typeface="Tiro Devanagari Hindi" panose="02000000000000000000" pitchFamily="2" charset="0"/>
            </a:endParaRPr>
          </a:p>
          <a:p>
            <a:pPr algn="l">
              <a:buNone/>
            </a:pPr>
            <a:r>
              <a:rPr lang="hi-IN" b="1" i="1" dirty="0">
                <a:latin typeface="Tiro Devanagari Hindi" panose="02000000000000000000" pitchFamily="2" charset="0"/>
                <a:cs typeface="Tiro Devanagari Hindi" panose="02000000000000000000" pitchFamily="2" charset="0"/>
              </a:rPr>
              <a:t>परिभाषा:</a:t>
            </a:r>
            <a:endParaRPr lang="hi-IN" b="1" dirty="0">
              <a:latin typeface="Tiro Devanagari Hindi" panose="02000000000000000000" pitchFamily="2" charset="0"/>
              <a:cs typeface="Tiro Devanagari Hindi" panose="02000000000000000000" pitchFamily="2" charset="0"/>
            </a:endParaRPr>
          </a:p>
          <a:p>
            <a:pPr algn="l">
              <a:buNone/>
            </a:pPr>
            <a:r>
              <a:rPr lang="hi-IN" dirty="0">
                <a:latin typeface="Tiro Devanagari Hindi" panose="02000000000000000000" pitchFamily="2" charset="0"/>
                <a:cs typeface="Tiro Devanagari Hindi" panose="02000000000000000000" pitchFamily="2" charset="0"/>
              </a:rPr>
              <a:t>स्वाध्याय दो भागों में होता है:</a:t>
            </a:r>
            <a:endParaRPr lang="en-IN" dirty="0">
              <a:latin typeface="Tiro Devanagari Hindi" panose="02000000000000000000" pitchFamily="2" charset="0"/>
              <a:cs typeface="Tiro Devanagari Hindi" panose="02000000000000000000" pitchFamily="2" charset="0"/>
            </a:endParaRPr>
          </a:p>
          <a:p>
            <a:pPr algn="l">
              <a:buNone/>
            </a:pPr>
            <a:endParaRPr lang="hi-IN" dirty="0">
              <a:latin typeface="Tiro Devanagari Hindi" panose="02000000000000000000" pitchFamily="2" charset="0"/>
              <a:cs typeface="Tiro Devanagari Hindi" panose="02000000000000000000" pitchFamily="2" charset="0"/>
            </a:endParaRPr>
          </a:p>
          <a:p>
            <a:pPr algn="l">
              <a:buFont typeface="+mj-lt"/>
              <a:buAutoNum type="arabicPeriod"/>
            </a:pPr>
            <a:r>
              <a:rPr lang="hi-IN" b="1" dirty="0">
                <a:latin typeface="Tiro Devanagari Hindi" panose="02000000000000000000" pitchFamily="2" charset="0"/>
                <a:cs typeface="Tiro Devanagari Hindi" panose="02000000000000000000" pitchFamily="2" charset="0"/>
              </a:rPr>
              <a:t>‘स्व’ का अध्ययन</a:t>
            </a:r>
            <a:r>
              <a:rPr lang="hi-IN" dirty="0">
                <a:latin typeface="Tiro Devanagari Hindi" panose="02000000000000000000" pitchFamily="2" charset="0"/>
                <a:cs typeface="Tiro Devanagari Hindi" panose="02000000000000000000" pitchFamily="2" charset="0"/>
              </a:rPr>
              <a:t> – स्वयं के स्वभाव, विचार, व्यवहार को देखना।</a:t>
            </a:r>
          </a:p>
          <a:p>
            <a:pPr algn="l">
              <a:buFont typeface="+mj-lt"/>
              <a:buAutoNum type="arabicPeriod"/>
            </a:pPr>
            <a:r>
              <a:rPr lang="hi-IN" b="1" dirty="0">
                <a:latin typeface="Tiro Devanagari Hindi" panose="02000000000000000000" pitchFamily="2" charset="0"/>
                <a:cs typeface="Tiro Devanagari Hindi" panose="02000000000000000000" pitchFamily="2" charset="0"/>
              </a:rPr>
              <a:t>शास्त्रों का अध्ययन</a:t>
            </a:r>
            <a:r>
              <a:rPr lang="hi-IN" dirty="0">
                <a:latin typeface="Tiro Devanagari Hindi" panose="02000000000000000000" pitchFamily="2" charset="0"/>
                <a:cs typeface="Tiro Devanagari Hindi" panose="02000000000000000000" pitchFamily="2" charset="0"/>
              </a:rPr>
              <a:t> – आत्मा, ब्रह्म, धर्म आदि से संबंधित ग्रंथों का चिंतन।</a:t>
            </a: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273555980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1A4283-67A0-CD08-B310-2F717D3B988E}"/>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522E1861-F088-83E6-4FBB-6AD21CC697BF}"/>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8A794E89-BCE8-40BB-C0E2-ABBFD3E9AB6B}"/>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24638FA6-26D3-F3DB-6814-519888F07900}"/>
              </a:ext>
            </a:extLst>
          </p:cNvPr>
          <p:cNvSpPr>
            <a:spLocks noGrp="1"/>
          </p:cNvSpPr>
          <p:nvPr>
            <p:ph type="subTitle" idx="1"/>
          </p:nvPr>
        </p:nvSpPr>
        <p:spPr>
          <a:xfrm>
            <a:off x="783771" y="2057399"/>
            <a:ext cx="10172700" cy="4615544"/>
          </a:xfrm>
        </p:spPr>
        <p:txBody>
          <a:bodyPr>
            <a:normAutofit/>
          </a:bodyPr>
          <a:lstStyle/>
          <a:p>
            <a:pPr algn="l">
              <a:buNone/>
            </a:pPr>
            <a:r>
              <a:rPr lang="hi-IN" b="1" i="1" dirty="0">
                <a:latin typeface="Tiro Devanagari Hindi" panose="02000000000000000000" pitchFamily="2" charset="0"/>
                <a:cs typeface="Tiro Devanagari Hindi" panose="02000000000000000000" pitchFamily="2" charset="0"/>
              </a:rPr>
              <a:t>उदाहरण:</a:t>
            </a:r>
            <a:endParaRPr lang="hi-IN" b="1" dirty="0">
              <a:latin typeface="Tiro Devanagari Hindi" panose="02000000000000000000" pitchFamily="2" charset="0"/>
              <a:cs typeface="Tiro Devanagari Hindi" panose="02000000000000000000" pitchFamily="2" charset="0"/>
            </a:endParaRPr>
          </a:p>
          <a:p>
            <a:pPr algn="l"/>
            <a:r>
              <a:rPr lang="hi-IN" dirty="0">
                <a:latin typeface="Tiro Devanagari Hindi" panose="02000000000000000000" pitchFamily="2" charset="0"/>
                <a:cs typeface="Tiro Devanagari Hindi" panose="02000000000000000000" pitchFamily="2" charset="0"/>
              </a:rPr>
              <a:t>गीता, उपनिषद, योग सूत्र, नीति शास्त्र, संत वाणी आदि का नियमित पाठ।</a:t>
            </a:r>
          </a:p>
          <a:p>
            <a:pPr algn="l"/>
            <a:r>
              <a:rPr lang="hi-IN" dirty="0">
                <a:latin typeface="Tiro Devanagari Hindi" panose="02000000000000000000" pitchFamily="2" charset="0"/>
                <a:cs typeface="Tiro Devanagari Hindi" panose="02000000000000000000" pitchFamily="2" charset="0"/>
              </a:rPr>
              <a:t>मंत्रों का जप – जैसे गायत्री मंत्र, ओम्।</a:t>
            </a:r>
          </a:p>
          <a:p>
            <a:pPr algn="l">
              <a:buNone/>
            </a:pPr>
            <a:r>
              <a:rPr lang="hi-IN" b="1" i="1" dirty="0">
                <a:latin typeface="Tiro Devanagari Hindi" panose="02000000000000000000" pitchFamily="2" charset="0"/>
                <a:cs typeface="Tiro Devanagari Hindi" panose="02000000000000000000" pitchFamily="2" charset="0"/>
              </a:rPr>
              <a:t>महत्त्व:</a:t>
            </a:r>
            <a:endParaRPr lang="hi-IN" b="1" dirty="0">
              <a:latin typeface="Tiro Devanagari Hindi" panose="02000000000000000000" pitchFamily="2" charset="0"/>
              <a:cs typeface="Tiro Devanagari Hindi" panose="02000000000000000000" pitchFamily="2" charset="0"/>
            </a:endParaRPr>
          </a:p>
          <a:p>
            <a:pPr algn="l"/>
            <a:r>
              <a:rPr lang="hi-IN" dirty="0">
                <a:latin typeface="Tiro Devanagari Hindi" panose="02000000000000000000" pitchFamily="2" charset="0"/>
                <a:cs typeface="Tiro Devanagari Hindi" panose="02000000000000000000" pitchFamily="2" charset="0"/>
              </a:rPr>
              <a:t>स्वाध्याय से साधक की चेतना विकसित होती है। वह अपने आत्मस्वरूप से जुड़ता है और आत्मनिरीक्षण के द्वारा गलतियों से उबरता है।</a:t>
            </a:r>
          </a:p>
          <a:p>
            <a:pPr algn="l">
              <a:buNone/>
            </a:pP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233996816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46BF9E-2A0A-2562-1D51-922FF436B1F4}"/>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7403ABAC-3ACA-2661-6400-E872632790C2}"/>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5FA54F98-BDA8-A7F8-3F58-EF133190029F}"/>
              </a:ext>
            </a:extLst>
          </p:cNvPr>
          <p:cNvSpPr>
            <a:spLocks noGrp="1"/>
          </p:cNvSpPr>
          <p:nvPr>
            <p:ph type="ctrTitle"/>
          </p:nvPr>
        </p:nvSpPr>
        <p:spPr>
          <a:xfrm>
            <a:off x="1235528" y="125184"/>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00F5C712-94C2-1067-35C0-1187513A9B62}"/>
              </a:ext>
            </a:extLst>
          </p:cNvPr>
          <p:cNvSpPr>
            <a:spLocks noGrp="1"/>
          </p:cNvSpPr>
          <p:nvPr>
            <p:ph type="subTitle" idx="1"/>
          </p:nvPr>
        </p:nvSpPr>
        <p:spPr>
          <a:xfrm>
            <a:off x="1001487" y="1349826"/>
            <a:ext cx="10450284" cy="5508174"/>
          </a:xfrm>
        </p:spPr>
        <p:txBody>
          <a:bodyPr>
            <a:normAutofit/>
          </a:bodyPr>
          <a:lstStyle/>
          <a:p>
            <a:pPr algn="l">
              <a:lnSpc>
                <a:spcPct val="150000"/>
              </a:lnSpc>
              <a:buNone/>
            </a:pPr>
            <a:r>
              <a:rPr lang="hi-IN" b="1" dirty="0">
                <a:solidFill>
                  <a:srgbClr val="FF0000"/>
                </a:solidFill>
                <a:latin typeface="Tiro Devanagari Hindi" panose="02000000000000000000" pitchFamily="2" charset="0"/>
                <a:cs typeface="Tiro Devanagari Hindi" panose="02000000000000000000" pitchFamily="2" charset="0"/>
              </a:rPr>
              <a:t>5. ईश्वर प्रणिधान (</a:t>
            </a:r>
            <a:r>
              <a:rPr lang="en-IN" b="1" dirty="0">
                <a:solidFill>
                  <a:srgbClr val="FF0000"/>
                </a:solidFill>
                <a:latin typeface="Tiro Devanagari Hindi" panose="02000000000000000000" pitchFamily="2" charset="0"/>
                <a:cs typeface="Tiro Devanagari Hindi" panose="02000000000000000000" pitchFamily="2" charset="0"/>
              </a:rPr>
              <a:t>Ishwar </a:t>
            </a:r>
            <a:r>
              <a:rPr lang="en-IN" b="1" dirty="0" err="1">
                <a:solidFill>
                  <a:srgbClr val="FF0000"/>
                </a:solidFill>
                <a:latin typeface="Tiro Devanagari Hindi" panose="02000000000000000000" pitchFamily="2" charset="0"/>
                <a:cs typeface="Tiro Devanagari Hindi" panose="02000000000000000000" pitchFamily="2" charset="0"/>
              </a:rPr>
              <a:t>Pranidhana</a:t>
            </a:r>
            <a:r>
              <a:rPr lang="en-IN" b="1" dirty="0">
                <a:solidFill>
                  <a:srgbClr val="FF0000"/>
                </a:solidFill>
                <a:latin typeface="Tiro Devanagari Hindi" panose="02000000000000000000" pitchFamily="2" charset="0"/>
                <a:cs typeface="Tiro Devanagari Hindi" panose="02000000000000000000" pitchFamily="2" charset="0"/>
              </a:rPr>
              <a:t>) – </a:t>
            </a:r>
            <a:r>
              <a:rPr lang="hi-IN" b="1" dirty="0">
                <a:latin typeface="Tiro Devanagari Hindi" panose="02000000000000000000" pitchFamily="2" charset="0"/>
                <a:cs typeface="Tiro Devanagari Hindi" panose="02000000000000000000" pitchFamily="2" charset="0"/>
              </a:rPr>
              <a:t>पूर्ण समर्पण भाव</a:t>
            </a:r>
          </a:p>
          <a:p>
            <a:pPr algn="l">
              <a:lnSpc>
                <a:spcPct val="150000"/>
              </a:lnSpc>
              <a:buNone/>
            </a:pPr>
            <a:r>
              <a:rPr lang="hi-IN" b="1" i="1" dirty="0">
                <a:latin typeface="Tiro Devanagari Hindi" panose="02000000000000000000" pitchFamily="2" charset="0"/>
                <a:cs typeface="Tiro Devanagari Hindi" panose="02000000000000000000" pitchFamily="2" charset="0"/>
              </a:rPr>
              <a:t>परिभाषा:</a:t>
            </a:r>
            <a:endParaRPr lang="hi-IN" b="1" dirty="0">
              <a:latin typeface="Tiro Devanagari Hindi" panose="02000000000000000000" pitchFamily="2" charset="0"/>
              <a:cs typeface="Tiro Devanagari Hindi" panose="02000000000000000000" pitchFamily="2" charset="0"/>
            </a:endParaRPr>
          </a:p>
          <a:p>
            <a:pPr algn="l">
              <a:lnSpc>
                <a:spcPct val="150000"/>
              </a:lnSpc>
              <a:buNone/>
            </a:pPr>
            <a:r>
              <a:rPr lang="hi-IN" dirty="0">
                <a:latin typeface="Tiro Devanagari Hindi" panose="02000000000000000000" pitchFamily="2" charset="0"/>
                <a:cs typeface="Tiro Devanagari Hindi" panose="02000000000000000000" pitchFamily="2" charset="0"/>
              </a:rPr>
              <a:t>"ईश्वर को अपना सर्वस्व मानकर, अपने सभी कर्मों को उनके चरणों में अर्पित करना।“</a:t>
            </a:r>
          </a:p>
          <a:p>
            <a:pPr algn="l">
              <a:lnSpc>
                <a:spcPct val="150000"/>
              </a:lnSpc>
              <a:buNone/>
            </a:pPr>
            <a:r>
              <a:rPr lang="hi-IN" b="1" i="1" dirty="0">
                <a:latin typeface="Tiro Devanagari Hindi" panose="02000000000000000000" pitchFamily="2" charset="0"/>
                <a:cs typeface="Tiro Devanagari Hindi" panose="02000000000000000000" pitchFamily="2" charset="0"/>
              </a:rPr>
              <a:t>मुख्य बातें:</a:t>
            </a:r>
            <a:endParaRPr lang="hi-IN" b="1" dirty="0">
              <a:latin typeface="Tiro Devanagari Hindi" panose="02000000000000000000" pitchFamily="2" charset="0"/>
              <a:cs typeface="Tiro Devanagari Hindi" panose="02000000000000000000" pitchFamily="2" charset="0"/>
            </a:endParaRPr>
          </a:p>
          <a:p>
            <a:pPr algn="l">
              <a:lnSpc>
                <a:spcPct val="150000"/>
              </a:lnSpc>
            </a:pPr>
            <a:r>
              <a:rPr lang="hi-IN" dirty="0">
                <a:latin typeface="Tiro Devanagari Hindi" panose="02000000000000000000" pitchFamily="2" charset="0"/>
                <a:cs typeface="Tiro Devanagari Hindi" panose="02000000000000000000" pitchFamily="2" charset="0"/>
              </a:rPr>
              <a:t>"मैं करता हूँ" की भावना त्यागकर, “ईश्वर के द्वारा हो रहा है” की भावना लाना।</a:t>
            </a:r>
          </a:p>
          <a:p>
            <a:pPr algn="l">
              <a:lnSpc>
                <a:spcPct val="150000"/>
              </a:lnSpc>
            </a:pPr>
            <a:r>
              <a:rPr lang="hi-IN" dirty="0">
                <a:latin typeface="Tiro Devanagari Hindi" panose="02000000000000000000" pitchFamily="2" charset="0"/>
                <a:cs typeface="Tiro Devanagari Hindi" panose="02000000000000000000" pitchFamily="2" charset="0"/>
              </a:rPr>
              <a:t>कर्म तो स्वयं करना है, लेकिन फल की अपेक्षा किए बिना — केवल ईश्वर की कृपा समझ कर स्वीकार करना।</a:t>
            </a:r>
          </a:p>
          <a:p>
            <a:pPr algn="l">
              <a:lnSpc>
                <a:spcPct val="150000"/>
              </a:lnSpc>
            </a:pPr>
            <a:r>
              <a:rPr lang="hi-IN" dirty="0">
                <a:latin typeface="Tiro Devanagari Hindi" panose="02000000000000000000" pitchFamily="2" charset="0"/>
                <a:cs typeface="Tiro Devanagari Hindi" panose="02000000000000000000" pitchFamily="2" charset="0"/>
              </a:rPr>
              <a:t>यह अहंकार-विनाश और भक्ति का मार्ग है।</a:t>
            </a:r>
          </a:p>
          <a:p>
            <a:pPr algn="l">
              <a:lnSpc>
                <a:spcPct val="150000"/>
              </a:lnSpc>
              <a:spcBef>
                <a:spcPts val="750"/>
              </a:spcBef>
              <a:spcAft>
                <a:spcPts val="750"/>
              </a:spcAft>
              <a:buNone/>
            </a:pP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8966318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EAE354-B01E-267D-F433-B489A4CC44F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9CF28DE3-415E-BD41-41CB-536CCB1937B4}"/>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B6A3AC1B-9CFB-299E-73E6-EABB76C616D8}"/>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2.32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2.32</a:t>
            </a:r>
            <a:endParaRPr lang="en-IN" sz="4800" dirty="0"/>
          </a:p>
        </p:txBody>
      </p:sp>
      <p:sp>
        <p:nvSpPr>
          <p:cNvPr id="3" name="Subtitle 2">
            <a:extLst>
              <a:ext uri="{FF2B5EF4-FFF2-40B4-BE49-F238E27FC236}">
                <a16:creationId xmlns:a16="http://schemas.microsoft.com/office/drawing/2014/main" id="{D10143C2-B832-E93D-59B1-2BE2561786B7}"/>
              </a:ext>
            </a:extLst>
          </p:cNvPr>
          <p:cNvSpPr>
            <a:spLocks noGrp="1"/>
          </p:cNvSpPr>
          <p:nvPr>
            <p:ph type="subTitle" idx="1"/>
          </p:nvPr>
        </p:nvSpPr>
        <p:spPr>
          <a:xfrm>
            <a:off x="1523999" y="2057399"/>
            <a:ext cx="9432471" cy="4125687"/>
          </a:xfrm>
        </p:spPr>
        <p:txBody>
          <a:bodyPr>
            <a:normAutofit/>
          </a:bodyPr>
          <a:lstStyle/>
          <a:p>
            <a:pPr algn="l">
              <a:buNone/>
            </a:pPr>
            <a:r>
              <a:rPr lang="hi-IN" b="1" i="1" dirty="0">
                <a:latin typeface="Tiro Devanagari Hindi" panose="02000000000000000000" pitchFamily="2" charset="0"/>
                <a:cs typeface="Tiro Devanagari Hindi" panose="02000000000000000000" pitchFamily="2" charset="0"/>
              </a:rPr>
              <a:t>महत्त्व:</a:t>
            </a:r>
            <a:endParaRPr lang="hi-IN" b="1" dirty="0">
              <a:latin typeface="Tiro Devanagari Hindi" panose="02000000000000000000" pitchFamily="2" charset="0"/>
              <a:cs typeface="Tiro Devanagari Hindi" panose="02000000000000000000" pitchFamily="2" charset="0"/>
            </a:endParaRPr>
          </a:p>
          <a:p>
            <a:pPr algn="l">
              <a:lnSpc>
                <a:spcPct val="150000"/>
              </a:lnSpc>
            </a:pPr>
            <a:r>
              <a:rPr lang="hi-IN" dirty="0">
                <a:latin typeface="Tiro Devanagari Hindi" panose="02000000000000000000" pitchFamily="2" charset="0"/>
                <a:cs typeface="Tiro Devanagari Hindi" panose="02000000000000000000" pitchFamily="2" charset="0"/>
              </a:rPr>
              <a:t>ईश्वर प्रणिधान योग के आठों अंगों में एक ऐसा अंग है जो सीधे समाधि की ओर ले जाता है। यह आंतरिक शांति और मुक्ति का अनुभव कराता है।</a:t>
            </a:r>
          </a:p>
          <a:p>
            <a:pPr algn="l">
              <a:spcBef>
                <a:spcPts val="750"/>
              </a:spcBef>
              <a:spcAft>
                <a:spcPts val="750"/>
              </a:spcAft>
              <a:buNone/>
            </a:pP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40694234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AD7560-C7E6-FDD2-05A4-B1005D287C0D}"/>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9220A762-8D65-7AE3-4C6B-CC2328A260BD}"/>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4" name="Wave 3">
            <a:extLst>
              <a:ext uri="{FF2B5EF4-FFF2-40B4-BE49-F238E27FC236}">
                <a16:creationId xmlns:a16="http://schemas.microsoft.com/office/drawing/2014/main" id="{5FF767D5-CC87-2C57-34E8-1B50B12177F8}"/>
              </a:ext>
            </a:extLst>
          </p:cNvPr>
          <p:cNvSpPr/>
          <p:nvPr/>
        </p:nvSpPr>
        <p:spPr>
          <a:xfrm>
            <a:off x="2699658" y="1993899"/>
            <a:ext cx="6574971" cy="3167744"/>
          </a:xfrm>
          <a:prstGeom prst="wave">
            <a:avLst>
              <a:gd name="adj1" fmla="val 16754"/>
              <a:gd name="adj2" fmla="val 0"/>
            </a:avLst>
          </a:prstGeom>
          <a:effectLst>
            <a:glow rad="520700">
              <a:schemeClr val="accent2">
                <a:lumMod val="75000"/>
                <a:alpha val="45000"/>
              </a:schemeClr>
            </a:glo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dirty="0"/>
          </a:p>
        </p:txBody>
      </p:sp>
      <p:sp>
        <p:nvSpPr>
          <p:cNvPr id="3" name="Subtitle 2">
            <a:extLst>
              <a:ext uri="{FF2B5EF4-FFF2-40B4-BE49-F238E27FC236}">
                <a16:creationId xmlns:a16="http://schemas.microsoft.com/office/drawing/2014/main" id="{2E45C62B-582A-66DA-D8AA-A5A00124BE75}"/>
              </a:ext>
            </a:extLst>
          </p:cNvPr>
          <p:cNvSpPr>
            <a:spLocks noGrp="1"/>
          </p:cNvSpPr>
          <p:nvPr>
            <p:ph type="subTitle" idx="1"/>
          </p:nvPr>
        </p:nvSpPr>
        <p:spPr>
          <a:xfrm>
            <a:off x="3417798" y="2966706"/>
            <a:ext cx="4640523" cy="1357162"/>
          </a:xfrm>
        </p:spPr>
        <p:txBody>
          <a:bodyPr>
            <a:normAutofit/>
          </a:bodyPr>
          <a:lstStyle/>
          <a:p>
            <a:pPr>
              <a:spcBef>
                <a:spcPts val="750"/>
              </a:spcBef>
              <a:spcAft>
                <a:spcPts val="750"/>
              </a:spcAft>
              <a:buNone/>
            </a:pPr>
            <a:r>
              <a:rPr lang="hi-IN" sz="8000" b="1" i="0" dirty="0">
                <a:solidFill>
                  <a:srgbClr val="DA6613"/>
                </a:solidFill>
                <a:effectLst/>
                <a:latin typeface="Tiro Devanagari Hindi" panose="02000000000000000000" pitchFamily="2" charset="0"/>
                <a:cs typeface="Tiro Devanagari Hindi" panose="02000000000000000000" pitchFamily="2" charset="0"/>
              </a:rPr>
              <a:t>धन्यवाद</a:t>
            </a:r>
            <a:endParaRPr lang="en-IN" dirty="0">
              <a:latin typeface="Tiro Devanagari Hindi" panose="02000000000000000000" pitchFamily="2" charset="0"/>
              <a:cs typeface="Tiro Devanagari Hindi" panose="02000000000000000000" pitchFamily="2" charset="0"/>
            </a:endParaRPr>
          </a:p>
        </p:txBody>
      </p:sp>
      <p:sp>
        <p:nvSpPr>
          <p:cNvPr id="7" name="TextBox 6">
            <a:extLst>
              <a:ext uri="{FF2B5EF4-FFF2-40B4-BE49-F238E27FC236}">
                <a16:creationId xmlns:a16="http://schemas.microsoft.com/office/drawing/2014/main" id="{219D75E3-D649-DAAA-833F-0C5B8432A350}"/>
              </a:ext>
            </a:extLst>
          </p:cNvPr>
          <p:cNvSpPr txBox="1"/>
          <p:nvPr/>
        </p:nvSpPr>
        <p:spPr>
          <a:xfrm>
            <a:off x="393700" y="5426564"/>
            <a:ext cx="5702300" cy="1323439"/>
          </a:xfrm>
          <a:prstGeom prst="rect">
            <a:avLst/>
          </a:prstGeom>
          <a:noFill/>
          <a:effectLst>
            <a:glow rad="698500">
              <a:schemeClr val="accent2">
                <a:lumMod val="75000"/>
                <a:alpha val="77000"/>
              </a:schemeClr>
            </a:glow>
          </a:effectLst>
        </p:spPr>
        <p:txBody>
          <a:bodyPr wrap="square">
            <a:spAutoFit/>
          </a:bodyPr>
          <a:lstStyle/>
          <a:p>
            <a:r>
              <a:rPr lang="hi-IN" sz="4000" b="1" dirty="0">
                <a:solidFill>
                  <a:schemeClr val="accent2">
                    <a:lumMod val="50000"/>
                  </a:schemeClr>
                </a:solidFill>
                <a:effectLst>
                  <a:glow>
                    <a:schemeClr val="accent2">
                      <a:lumMod val="60000"/>
                      <a:lumOff val="40000"/>
                      <a:alpha val="73000"/>
                    </a:schemeClr>
                  </a:glow>
                </a:effectLst>
                <a:latin typeface="Tiro Devanagari Hindi" panose="02000000000000000000" pitchFamily="2" charset="0"/>
                <a:cs typeface="Tiro Devanagari Hindi" panose="02000000000000000000" pitchFamily="2" charset="0"/>
              </a:rPr>
              <a:t>प्रस्तुति</a:t>
            </a:r>
            <a:r>
              <a:rPr lang="en-IN" sz="4000" b="1" dirty="0">
                <a:solidFill>
                  <a:schemeClr val="accent2">
                    <a:lumMod val="50000"/>
                  </a:schemeClr>
                </a:solidFill>
                <a:effectLst>
                  <a:glow>
                    <a:schemeClr val="accent2">
                      <a:lumMod val="60000"/>
                      <a:lumOff val="40000"/>
                      <a:alpha val="73000"/>
                    </a:schemeClr>
                  </a:glow>
                </a:effectLst>
                <a:latin typeface="Tiro Devanagari Hindi" panose="02000000000000000000" pitchFamily="2" charset="0"/>
                <a:cs typeface="Tiro Devanagari Hindi" panose="02000000000000000000" pitchFamily="2" charset="0"/>
              </a:rPr>
              <a:t> - </a:t>
            </a:r>
            <a:r>
              <a:rPr lang="hi-IN" sz="4000" b="1" dirty="0">
                <a:solidFill>
                  <a:schemeClr val="accent2">
                    <a:lumMod val="50000"/>
                  </a:schemeClr>
                </a:solidFill>
                <a:effectLst>
                  <a:glow>
                    <a:schemeClr val="accent2">
                      <a:lumMod val="60000"/>
                      <a:lumOff val="40000"/>
                      <a:alpha val="73000"/>
                    </a:schemeClr>
                  </a:glow>
                </a:effectLst>
                <a:latin typeface="Tiro Devanagari Hindi" panose="02000000000000000000" pitchFamily="2" charset="0"/>
                <a:cs typeface="Tiro Devanagari Hindi" panose="02000000000000000000" pitchFamily="2" charset="0"/>
              </a:rPr>
              <a:t>अनन्या शांडिल्य द्वारा</a:t>
            </a:r>
            <a:endParaRPr lang="en-IN" sz="4000" b="1" dirty="0">
              <a:solidFill>
                <a:schemeClr val="accent2">
                  <a:lumMod val="50000"/>
                </a:schemeClr>
              </a:solidFill>
              <a:effectLst>
                <a:glow>
                  <a:schemeClr val="accent2">
                    <a:lumMod val="60000"/>
                    <a:lumOff val="40000"/>
                    <a:alpha val="73000"/>
                  </a:schemeClr>
                </a:glow>
              </a:effectLst>
              <a:latin typeface="Tiro Devanagari Hindi" panose="02000000000000000000" pitchFamily="2" charset="0"/>
              <a:cs typeface="Tiro Devanagari Hindi" panose="02000000000000000000" pitchFamily="2" charset="0"/>
            </a:endParaRPr>
          </a:p>
          <a:p>
            <a:r>
              <a:rPr lang="hi-IN" sz="4000" b="1" dirty="0">
                <a:solidFill>
                  <a:schemeClr val="accent2">
                    <a:lumMod val="50000"/>
                  </a:schemeClr>
                </a:solidFill>
                <a:effectLst>
                  <a:glow>
                    <a:schemeClr val="accent2">
                      <a:lumMod val="60000"/>
                      <a:lumOff val="40000"/>
                      <a:alpha val="73000"/>
                    </a:schemeClr>
                  </a:glow>
                </a:effectLst>
                <a:latin typeface="Tiro Devanagari Hindi" panose="02000000000000000000" pitchFamily="2" charset="0"/>
                <a:cs typeface="Tiro Devanagari Hindi" panose="02000000000000000000" pitchFamily="2" charset="0"/>
              </a:rPr>
              <a:t>रोल नंबर</a:t>
            </a:r>
            <a:r>
              <a:rPr lang="en-IN" sz="4000" b="1" dirty="0">
                <a:solidFill>
                  <a:schemeClr val="accent2">
                    <a:lumMod val="50000"/>
                  </a:schemeClr>
                </a:solidFill>
                <a:effectLst>
                  <a:glow>
                    <a:schemeClr val="accent2">
                      <a:lumMod val="60000"/>
                      <a:lumOff val="40000"/>
                      <a:alpha val="73000"/>
                    </a:schemeClr>
                  </a:glow>
                </a:effectLst>
                <a:latin typeface="Tiro Devanagari Hindi" panose="02000000000000000000" pitchFamily="2" charset="0"/>
                <a:cs typeface="Tiro Devanagari Hindi" panose="02000000000000000000" pitchFamily="2" charset="0"/>
              </a:rPr>
              <a:t> - 1044</a:t>
            </a:r>
          </a:p>
        </p:txBody>
      </p:sp>
    </p:spTree>
    <p:extLst>
      <p:ext uri="{BB962C8B-B14F-4D97-AF65-F5344CB8AC3E}">
        <p14:creationId xmlns:p14="http://schemas.microsoft.com/office/powerpoint/2010/main" val="162030237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00792E-234E-AD96-5A0D-EEBCA1C9E6E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DD3E8483-1699-AA2D-9D81-B98CE76CEB60}"/>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8D2DF47A-5387-B4FC-2E33-B3D10906AA4C}"/>
              </a:ext>
            </a:extLst>
          </p:cNvPr>
          <p:cNvSpPr>
            <a:spLocks noGrp="1"/>
          </p:cNvSpPr>
          <p:nvPr>
            <p:ph type="ctrTitle"/>
          </p:nvPr>
        </p:nvSpPr>
        <p:spPr>
          <a:xfrm>
            <a:off x="1524000" y="433047"/>
            <a:ext cx="9144000" cy="1115106"/>
          </a:xfrm>
        </p:spPr>
        <p:txBody>
          <a:bodyPr>
            <a:normAutofit fontScale="90000"/>
          </a:bodyPr>
          <a:lstStyle/>
          <a:p>
            <a:r>
              <a:rPr lang="en-IN" b="0" i="0" dirty="0">
                <a:solidFill>
                  <a:srgbClr val="333333"/>
                </a:solidFill>
                <a:effectLst/>
                <a:latin typeface="Raleway" panose="020F0502020204030204" pitchFamily="2" charset="0"/>
              </a:rPr>
              <a:t>Yog Sutra 2.29 </a:t>
            </a:r>
            <a:r>
              <a:rPr lang="hi-IN" b="0" i="0" dirty="0">
                <a:solidFill>
                  <a:srgbClr val="666666"/>
                </a:solidFill>
                <a:effectLst/>
                <a:latin typeface="Raleway" pitchFamily="2" charset="0"/>
              </a:rPr>
              <a:t>योग सूत्रों</a:t>
            </a:r>
            <a:r>
              <a:rPr lang="en-IN" b="0" i="0" dirty="0">
                <a:solidFill>
                  <a:srgbClr val="666666"/>
                </a:solidFill>
                <a:effectLst/>
                <a:latin typeface="Raleway" pitchFamily="2" charset="0"/>
              </a:rPr>
              <a:t> 2.29</a:t>
            </a:r>
            <a:endParaRPr lang="en-IN" dirty="0"/>
          </a:p>
        </p:txBody>
      </p:sp>
      <p:sp>
        <p:nvSpPr>
          <p:cNvPr id="3" name="Subtitle 2">
            <a:extLst>
              <a:ext uri="{FF2B5EF4-FFF2-40B4-BE49-F238E27FC236}">
                <a16:creationId xmlns:a16="http://schemas.microsoft.com/office/drawing/2014/main" id="{2316E512-7149-FB3D-32D3-154E24E61187}"/>
              </a:ext>
            </a:extLst>
          </p:cNvPr>
          <p:cNvSpPr>
            <a:spLocks noGrp="1"/>
          </p:cNvSpPr>
          <p:nvPr>
            <p:ph type="subTitle" idx="1"/>
          </p:nvPr>
        </p:nvSpPr>
        <p:spPr>
          <a:xfrm>
            <a:off x="870857" y="1981199"/>
            <a:ext cx="10341429" cy="4528458"/>
          </a:xfrm>
        </p:spPr>
        <p:txBody>
          <a:bodyPr>
            <a:normAutofit lnSpcReduction="10000"/>
          </a:bodyPr>
          <a:lstStyle/>
          <a:p>
            <a:pPr algn="just">
              <a:lnSpc>
                <a:spcPct val="150000"/>
              </a:lnSpc>
              <a:spcAft>
                <a:spcPts val="750"/>
              </a:spcAft>
              <a:buNone/>
            </a:pPr>
            <a:r>
              <a:rPr lang="hi-IN" sz="2500" b="0" i="0" dirty="0">
                <a:effectLst/>
                <a:latin typeface="Tiro Devanagari Hindi" panose="02000000000000000000" pitchFamily="2" charset="0"/>
                <a:cs typeface="Tiro Devanagari Hindi" panose="02000000000000000000" pitchFamily="2" charset="0"/>
              </a:rPr>
              <a:t>इस सूत्र के माध्यम से महर्षि अष्टांग योग की परिभाषा कर रहे हैं । मैं इसे योग सूत्रों की आत्मा कहता हूँ । यह सूत्र समस्त सूत्रों का केंद्र है । अष्टांग योग में जितने भी सूत्र आते हैं वे सभी योग दर्शन के नाभिकीय सूत्र हैं । यही वे सूत्र हैं जो साधना पथ का निर्धारण एवं समस्त ऐश्वर्य, विभूतियों को देने वाले हैं ।</a:t>
            </a:r>
          </a:p>
          <a:p>
            <a:pPr algn="l">
              <a:lnSpc>
                <a:spcPct val="150000"/>
              </a:lnSpc>
              <a:spcAft>
                <a:spcPts val="750"/>
              </a:spcAft>
              <a:buNone/>
            </a:pPr>
            <a:r>
              <a:rPr lang="hi-IN" sz="2500" b="0" i="0" dirty="0">
                <a:effectLst/>
                <a:latin typeface="Tiro Devanagari Hindi" panose="02000000000000000000" pitchFamily="2" charset="0"/>
                <a:cs typeface="Tiro Devanagari Hindi" panose="02000000000000000000" pitchFamily="2" charset="0"/>
              </a:rPr>
              <a:t> </a:t>
            </a:r>
          </a:p>
          <a:p>
            <a:pPr algn="just">
              <a:lnSpc>
                <a:spcPct val="150000"/>
              </a:lnSpc>
              <a:spcAft>
                <a:spcPts val="750"/>
              </a:spcAft>
            </a:pPr>
            <a:r>
              <a:rPr lang="hi-IN" sz="2500" b="0" i="0" dirty="0">
                <a:effectLst/>
                <a:latin typeface="Tiro Devanagari Hindi" panose="02000000000000000000" pitchFamily="2" charset="0"/>
                <a:cs typeface="Tiro Devanagari Hindi" panose="02000000000000000000" pitchFamily="2" charset="0"/>
              </a:rPr>
              <a:t>आध्यात्मिक जगत के जितने भी ऐश्वर्य हो सकते हैं वे सब इसी अष्टांग योग के अनुष्टान से प्राप्त होते हैं ।</a:t>
            </a:r>
          </a:p>
          <a:p>
            <a:endParaRPr lang="en-IN" sz="1050"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31417256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57645-5173-F137-0F64-0AC3B4E2C239}"/>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91B22938-9C10-2755-D46B-177538B5310C}"/>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A05BC69E-E8D7-006F-A0C9-2A8569F06E1D}"/>
              </a:ext>
            </a:extLst>
          </p:cNvPr>
          <p:cNvSpPr>
            <a:spLocks noGrp="1"/>
          </p:cNvSpPr>
          <p:nvPr>
            <p:ph type="ctrTitle"/>
          </p:nvPr>
        </p:nvSpPr>
        <p:spPr>
          <a:xfrm>
            <a:off x="1524000" y="326571"/>
            <a:ext cx="9144000" cy="1001485"/>
          </a:xfrm>
        </p:spPr>
        <p:txBody>
          <a:bodyPr>
            <a:noAutofit/>
          </a:bodyPr>
          <a:lstStyle/>
          <a:p>
            <a:r>
              <a:rPr lang="en-IN" sz="4000" b="0" i="0" dirty="0">
                <a:solidFill>
                  <a:srgbClr val="333333"/>
                </a:solidFill>
                <a:effectLst/>
                <a:latin typeface="Raleway" panose="020F0502020204030204" pitchFamily="2" charset="0"/>
              </a:rPr>
              <a:t>Yog Sutra 2.29 </a:t>
            </a:r>
            <a:r>
              <a:rPr lang="hi-IN" sz="4000" b="0" i="0" dirty="0">
                <a:solidFill>
                  <a:srgbClr val="666666"/>
                </a:solidFill>
                <a:effectLst/>
                <a:latin typeface="Raleway" pitchFamily="2" charset="0"/>
              </a:rPr>
              <a:t>योग सूत्रों</a:t>
            </a:r>
            <a:r>
              <a:rPr lang="en-IN" sz="4000" b="0" i="0" dirty="0">
                <a:solidFill>
                  <a:srgbClr val="666666"/>
                </a:solidFill>
                <a:effectLst/>
                <a:latin typeface="Raleway" pitchFamily="2" charset="0"/>
              </a:rPr>
              <a:t> 2.29</a:t>
            </a:r>
            <a:endParaRPr lang="en-IN" sz="4000" dirty="0"/>
          </a:p>
        </p:txBody>
      </p:sp>
      <p:sp>
        <p:nvSpPr>
          <p:cNvPr id="3" name="Subtitle 2">
            <a:extLst>
              <a:ext uri="{FF2B5EF4-FFF2-40B4-BE49-F238E27FC236}">
                <a16:creationId xmlns:a16="http://schemas.microsoft.com/office/drawing/2014/main" id="{E67EA8B1-C7C3-C00E-8AD0-2576813D984A}"/>
              </a:ext>
            </a:extLst>
          </p:cNvPr>
          <p:cNvSpPr>
            <a:spLocks noGrp="1"/>
          </p:cNvSpPr>
          <p:nvPr>
            <p:ph type="subTitle" idx="1"/>
          </p:nvPr>
        </p:nvSpPr>
        <p:spPr>
          <a:xfrm>
            <a:off x="772886" y="1678781"/>
            <a:ext cx="3418114" cy="4136572"/>
          </a:xfrm>
        </p:spPr>
        <p:txBody>
          <a:bodyPr>
            <a:normAutofit/>
          </a:bodyPr>
          <a:lstStyle/>
          <a:p>
            <a:pPr algn="just">
              <a:lnSpc>
                <a:spcPts val="1875"/>
              </a:lnSpc>
              <a:spcAft>
                <a:spcPts val="750"/>
              </a:spcAft>
              <a:buNone/>
            </a:pPr>
            <a:r>
              <a:rPr lang="hi-IN" b="1" i="0" dirty="0">
                <a:effectLst/>
                <a:latin typeface="Tiro Devanagari Hindi" panose="02000000000000000000" pitchFamily="2" charset="0"/>
                <a:cs typeface="Tiro Devanagari Hindi" panose="02000000000000000000" pitchFamily="2" charset="0"/>
              </a:rPr>
              <a:t>योग के आठ अंग हैं-</a:t>
            </a:r>
            <a:endParaRPr lang="en-IN" b="1" i="0" dirty="0">
              <a:effectLst/>
              <a:latin typeface="Tiro Devanagari Hindi" panose="02000000000000000000" pitchFamily="2" charset="0"/>
              <a:cs typeface="Tiro Devanagari Hindi" panose="02000000000000000000" pitchFamily="2" charset="0"/>
            </a:endParaRPr>
          </a:p>
          <a:p>
            <a:pPr marL="457200" indent="-457200" algn="just">
              <a:lnSpc>
                <a:spcPts val="1875"/>
              </a:lnSpc>
              <a:spcAft>
                <a:spcPts val="750"/>
              </a:spcAft>
              <a:buFont typeface="+mj-lt"/>
              <a:buAutoNum type="arabicPeriod"/>
            </a:pPr>
            <a:r>
              <a:rPr lang="hi-IN" b="0" i="0" dirty="0">
                <a:effectLst/>
                <a:latin typeface="Tiro Devanagari Hindi" panose="02000000000000000000" pitchFamily="2" charset="0"/>
                <a:cs typeface="Tiro Devanagari Hindi" panose="02000000000000000000" pitchFamily="2" charset="0"/>
              </a:rPr>
              <a:t>यम</a:t>
            </a:r>
          </a:p>
          <a:p>
            <a:pPr marL="457200" indent="-457200" algn="just">
              <a:lnSpc>
                <a:spcPts val="1875"/>
              </a:lnSpc>
              <a:spcAft>
                <a:spcPts val="750"/>
              </a:spcAft>
              <a:buFont typeface="+mj-lt"/>
              <a:buAutoNum type="arabicPeriod"/>
            </a:pPr>
            <a:r>
              <a:rPr lang="hi-IN" b="0" i="0" dirty="0">
                <a:effectLst/>
                <a:latin typeface="Tiro Devanagari Hindi" panose="02000000000000000000" pitchFamily="2" charset="0"/>
                <a:cs typeface="Tiro Devanagari Hindi" panose="02000000000000000000" pitchFamily="2" charset="0"/>
              </a:rPr>
              <a:t>नियम</a:t>
            </a:r>
          </a:p>
          <a:p>
            <a:pPr marL="457200" indent="-457200" algn="just">
              <a:lnSpc>
                <a:spcPts val="1875"/>
              </a:lnSpc>
              <a:spcAft>
                <a:spcPts val="750"/>
              </a:spcAft>
              <a:buFont typeface="+mj-lt"/>
              <a:buAutoNum type="arabicPeriod"/>
            </a:pPr>
            <a:r>
              <a:rPr lang="hi-IN" b="0" i="0" dirty="0">
                <a:effectLst/>
                <a:latin typeface="Tiro Devanagari Hindi" panose="02000000000000000000" pitchFamily="2" charset="0"/>
                <a:cs typeface="Tiro Devanagari Hindi" panose="02000000000000000000" pitchFamily="2" charset="0"/>
              </a:rPr>
              <a:t>आसन</a:t>
            </a:r>
          </a:p>
          <a:p>
            <a:pPr marL="457200" indent="-457200" algn="just">
              <a:lnSpc>
                <a:spcPts val="1875"/>
              </a:lnSpc>
              <a:spcAft>
                <a:spcPts val="750"/>
              </a:spcAft>
              <a:buFont typeface="+mj-lt"/>
              <a:buAutoNum type="arabicPeriod"/>
            </a:pPr>
            <a:r>
              <a:rPr lang="hi-IN" b="0" i="0" dirty="0">
                <a:effectLst/>
                <a:latin typeface="Tiro Devanagari Hindi" panose="02000000000000000000" pitchFamily="2" charset="0"/>
                <a:cs typeface="Tiro Devanagari Hindi" panose="02000000000000000000" pitchFamily="2" charset="0"/>
              </a:rPr>
              <a:t>प्राणायाम</a:t>
            </a:r>
          </a:p>
          <a:p>
            <a:pPr marL="457200" indent="-457200" algn="just">
              <a:lnSpc>
                <a:spcPts val="1875"/>
              </a:lnSpc>
              <a:spcAft>
                <a:spcPts val="750"/>
              </a:spcAft>
              <a:buFont typeface="+mj-lt"/>
              <a:buAutoNum type="arabicPeriod"/>
            </a:pPr>
            <a:r>
              <a:rPr lang="hi-IN" b="0" i="0" dirty="0">
                <a:effectLst/>
                <a:latin typeface="Tiro Devanagari Hindi" panose="02000000000000000000" pitchFamily="2" charset="0"/>
                <a:cs typeface="Tiro Devanagari Hindi" panose="02000000000000000000" pitchFamily="2" charset="0"/>
              </a:rPr>
              <a:t>प्रत्याहार</a:t>
            </a:r>
          </a:p>
          <a:p>
            <a:pPr marL="457200" indent="-457200" algn="just">
              <a:lnSpc>
                <a:spcPts val="1875"/>
              </a:lnSpc>
              <a:spcAft>
                <a:spcPts val="750"/>
              </a:spcAft>
              <a:buFont typeface="+mj-lt"/>
              <a:buAutoNum type="arabicPeriod"/>
            </a:pPr>
            <a:r>
              <a:rPr lang="hi-IN" b="0" i="0" dirty="0">
                <a:effectLst/>
                <a:latin typeface="Tiro Devanagari Hindi" panose="02000000000000000000" pitchFamily="2" charset="0"/>
                <a:cs typeface="Tiro Devanagari Hindi" panose="02000000000000000000" pitchFamily="2" charset="0"/>
              </a:rPr>
              <a:t>धारणा</a:t>
            </a:r>
          </a:p>
          <a:p>
            <a:pPr marL="457200" indent="-457200" algn="just">
              <a:lnSpc>
                <a:spcPts val="1875"/>
              </a:lnSpc>
              <a:spcAft>
                <a:spcPts val="750"/>
              </a:spcAft>
              <a:buFont typeface="+mj-lt"/>
              <a:buAutoNum type="arabicPeriod"/>
            </a:pPr>
            <a:r>
              <a:rPr lang="hi-IN" b="0" i="0" dirty="0">
                <a:effectLst/>
                <a:latin typeface="Tiro Devanagari Hindi" panose="02000000000000000000" pitchFamily="2" charset="0"/>
                <a:cs typeface="Tiro Devanagari Hindi" panose="02000000000000000000" pitchFamily="2" charset="0"/>
              </a:rPr>
              <a:t>ध्यान</a:t>
            </a:r>
          </a:p>
          <a:p>
            <a:pPr marL="457200" indent="-457200" algn="just">
              <a:lnSpc>
                <a:spcPts val="1875"/>
              </a:lnSpc>
              <a:spcAft>
                <a:spcPts val="750"/>
              </a:spcAft>
              <a:buFont typeface="+mj-lt"/>
              <a:buAutoNum type="arabicPeriod"/>
            </a:pPr>
            <a:r>
              <a:rPr lang="hi-IN" b="0" i="0" dirty="0">
                <a:effectLst/>
                <a:latin typeface="Tiro Devanagari Hindi" panose="02000000000000000000" pitchFamily="2" charset="0"/>
                <a:cs typeface="Tiro Devanagari Hindi" panose="02000000000000000000" pitchFamily="2" charset="0"/>
              </a:rPr>
              <a:t>समाधि</a:t>
            </a:r>
          </a:p>
        </p:txBody>
      </p:sp>
      <p:sp>
        <p:nvSpPr>
          <p:cNvPr id="5" name="TextBox 4">
            <a:extLst>
              <a:ext uri="{FF2B5EF4-FFF2-40B4-BE49-F238E27FC236}">
                <a16:creationId xmlns:a16="http://schemas.microsoft.com/office/drawing/2014/main" id="{94FC85F4-0C3F-5D01-6B86-2C9C27F7369A}"/>
              </a:ext>
            </a:extLst>
          </p:cNvPr>
          <p:cNvSpPr txBox="1"/>
          <p:nvPr/>
        </p:nvSpPr>
        <p:spPr>
          <a:xfrm>
            <a:off x="957943" y="5815353"/>
            <a:ext cx="8294914" cy="954107"/>
          </a:xfrm>
          <a:prstGeom prst="rect">
            <a:avLst/>
          </a:prstGeom>
          <a:noFill/>
        </p:spPr>
        <p:txBody>
          <a:bodyPr wrap="square">
            <a:spAutoFit/>
          </a:bodyPr>
          <a:lstStyle/>
          <a:p>
            <a:r>
              <a:rPr lang="hi-IN" sz="2800" b="1" i="0" dirty="0">
                <a:effectLst/>
                <a:latin typeface="Tiro Devanagari Hindi" panose="02000000000000000000" pitchFamily="2" charset="0"/>
                <a:cs typeface="Tiro Devanagari Hindi" panose="02000000000000000000" pitchFamily="2" charset="0"/>
              </a:rPr>
              <a:t>इस प्रकार यम, नियम, आसन, प्राणायाम, प्रत्याहार, धारणा, ध्यान और समाधि ये योग के आठ अंग हैं ।</a:t>
            </a:r>
            <a:endParaRPr lang="en-IN" sz="2800" b="1" dirty="0">
              <a:latin typeface="Tiro Devanagari Hindi" panose="02000000000000000000" pitchFamily="2" charset="0"/>
              <a:cs typeface="Tiro Devanagari Hindi" panose="02000000000000000000" pitchFamily="2" charset="0"/>
            </a:endParaRPr>
          </a:p>
        </p:txBody>
      </p:sp>
      <p:sp>
        <p:nvSpPr>
          <p:cNvPr id="7" name="TextBox 6">
            <a:extLst>
              <a:ext uri="{FF2B5EF4-FFF2-40B4-BE49-F238E27FC236}">
                <a16:creationId xmlns:a16="http://schemas.microsoft.com/office/drawing/2014/main" id="{536DDC17-0E1A-6154-FB85-479BD01B3A2B}"/>
              </a:ext>
            </a:extLst>
          </p:cNvPr>
          <p:cNvSpPr txBox="1"/>
          <p:nvPr/>
        </p:nvSpPr>
        <p:spPr>
          <a:xfrm>
            <a:off x="5867400" y="1701620"/>
            <a:ext cx="4980214" cy="4165243"/>
          </a:xfrm>
          <a:prstGeom prst="rect">
            <a:avLst/>
          </a:prstGeom>
          <a:noFill/>
        </p:spPr>
        <p:txBody>
          <a:bodyPr wrap="square">
            <a:spAutoFit/>
          </a:bodyPr>
          <a:lstStyle/>
          <a:p>
            <a:pPr algn="l">
              <a:spcBef>
                <a:spcPts val="750"/>
              </a:spcBef>
              <a:spcAft>
                <a:spcPts val="750"/>
              </a:spcAft>
              <a:buNone/>
            </a:pPr>
            <a:r>
              <a:rPr lang="en-IN" b="1" i="0" dirty="0">
                <a:effectLst/>
                <a:latin typeface="Monda"/>
              </a:rPr>
              <a:t>English</a:t>
            </a:r>
          </a:p>
          <a:p>
            <a:pPr algn="l">
              <a:spcAft>
                <a:spcPts val="750"/>
              </a:spcAft>
            </a:pPr>
            <a:r>
              <a:rPr lang="en-IN" b="1" dirty="0">
                <a:latin typeface="Raleway" pitchFamily="2" charset="0"/>
              </a:rPr>
              <a:t>Y</a:t>
            </a:r>
            <a:r>
              <a:rPr lang="en-IN" b="1" i="0" dirty="0">
                <a:effectLst/>
                <a:latin typeface="Raleway" pitchFamily="2" charset="0"/>
              </a:rPr>
              <a:t>ama - </a:t>
            </a:r>
            <a:r>
              <a:rPr lang="en-IN" b="0" i="0" dirty="0">
                <a:effectLst/>
                <a:latin typeface="Raleway" pitchFamily="2" charset="0"/>
              </a:rPr>
              <a:t>abstinence</a:t>
            </a:r>
          </a:p>
          <a:p>
            <a:pPr algn="l">
              <a:spcAft>
                <a:spcPts val="750"/>
              </a:spcAft>
            </a:pPr>
            <a:r>
              <a:rPr lang="en-IN" b="1" dirty="0">
                <a:latin typeface="Raleway" pitchFamily="2" charset="0"/>
              </a:rPr>
              <a:t>N</a:t>
            </a:r>
            <a:r>
              <a:rPr lang="en-IN" b="1" i="0" dirty="0">
                <a:effectLst/>
                <a:latin typeface="Raleway" pitchFamily="2" charset="0"/>
              </a:rPr>
              <a:t>iyama - </a:t>
            </a:r>
            <a:r>
              <a:rPr lang="en-IN" b="0" i="0" dirty="0">
                <a:effectLst/>
                <a:latin typeface="Raleway" pitchFamily="2" charset="0"/>
              </a:rPr>
              <a:t>observance</a:t>
            </a:r>
          </a:p>
          <a:p>
            <a:pPr algn="l">
              <a:spcAft>
                <a:spcPts val="750"/>
              </a:spcAft>
            </a:pPr>
            <a:r>
              <a:rPr lang="en-IN" b="1" dirty="0">
                <a:latin typeface="Raleway" pitchFamily="2" charset="0"/>
              </a:rPr>
              <a:t>A</a:t>
            </a:r>
            <a:r>
              <a:rPr lang="en-IN" b="1" i="0" dirty="0">
                <a:effectLst/>
                <a:latin typeface="Raleway" pitchFamily="2" charset="0"/>
              </a:rPr>
              <a:t>sana - </a:t>
            </a:r>
            <a:r>
              <a:rPr lang="en-IN" b="0" i="0" dirty="0">
                <a:effectLst/>
                <a:latin typeface="Raleway" pitchFamily="2" charset="0"/>
              </a:rPr>
              <a:t>posture</a:t>
            </a:r>
          </a:p>
          <a:p>
            <a:pPr algn="l">
              <a:spcAft>
                <a:spcPts val="750"/>
              </a:spcAft>
            </a:pPr>
            <a:r>
              <a:rPr lang="en-IN" b="1" i="0" dirty="0">
                <a:effectLst/>
                <a:latin typeface="Raleway" pitchFamily="2" charset="0"/>
              </a:rPr>
              <a:t>Pranayama - </a:t>
            </a:r>
            <a:r>
              <a:rPr lang="en-IN" b="0" i="0" dirty="0">
                <a:effectLst/>
                <a:latin typeface="Raleway" pitchFamily="2" charset="0"/>
              </a:rPr>
              <a:t>breath control</a:t>
            </a:r>
          </a:p>
          <a:p>
            <a:pPr algn="l">
              <a:spcAft>
                <a:spcPts val="750"/>
              </a:spcAft>
            </a:pPr>
            <a:r>
              <a:rPr lang="en-IN" b="1" dirty="0">
                <a:latin typeface="Raleway" pitchFamily="2" charset="0"/>
              </a:rPr>
              <a:t>P</a:t>
            </a:r>
            <a:r>
              <a:rPr lang="en-IN" b="1" i="0" dirty="0">
                <a:effectLst/>
                <a:latin typeface="Raleway" pitchFamily="2" charset="0"/>
              </a:rPr>
              <a:t>ratyahara - </a:t>
            </a:r>
            <a:r>
              <a:rPr lang="en-IN" b="0" i="0" dirty="0">
                <a:effectLst/>
                <a:latin typeface="Raleway" pitchFamily="2" charset="0"/>
              </a:rPr>
              <a:t>sense withdrawal</a:t>
            </a:r>
          </a:p>
          <a:p>
            <a:pPr algn="l">
              <a:spcAft>
                <a:spcPts val="750"/>
              </a:spcAft>
            </a:pPr>
            <a:r>
              <a:rPr lang="en-IN" b="1" i="0" dirty="0">
                <a:effectLst/>
                <a:latin typeface="Raleway" pitchFamily="2" charset="0"/>
              </a:rPr>
              <a:t>Dharana - </a:t>
            </a:r>
            <a:r>
              <a:rPr lang="en-IN" b="0" i="0" dirty="0">
                <a:effectLst/>
                <a:latin typeface="Raleway" pitchFamily="2" charset="0"/>
              </a:rPr>
              <a:t>concentration</a:t>
            </a:r>
          </a:p>
          <a:p>
            <a:pPr algn="l">
              <a:spcAft>
                <a:spcPts val="750"/>
              </a:spcAft>
            </a:pPr>
            <a:r>
              <a:rPr lang="en-IN" b="1" dirty="0">
                <a:latin typeface="Raleway" pitchFamily="2" charset="0"/>
              </a:rPr>
              <a:t>D</a:t>
            </a:r>
            <a:r>
              <a:rPr lang="en-IN" b="1" i="0" dirty="0">
                <a:effectLst/>
                <a:latin typeface="Raleway" pitchFamily="2" charset="0"/>
              </a:rPr>
              <a:t>hyana - </a:t>
            </a:r>
            <a:r>
              <a:rPr lang="en-IN" b="0" i="0" dirty="0">
                <a:effectLst/>
                <a:latin typeface="Raleway" pitchFamily="2" charset="0"/>
              </a:rPr>
              <a:t>meditation</a:t>
            </a:r>
          </a:p>
          <a:p>
            <a:pPr algn="l">
              <a:spcAft>
                <a:spcPts val="750"/>
              </a:spcAft>
            </a:pPr>
            <a:r>
              <a:rPr lang="en-IN" b="1" dirty="0" err="1">
                <a:latin typeface="Raleway" pitchFamily="2" charset="0"/>
              </a:rPr>
              <a:t>S</a:t>
            </a:r>
            <a:r>
              <a:rPr lang="en-IN" b="1" i="0" dirty="0" err="1">
                <a:effectLst/>
                <a:latin typeface="Raleway" pitchFamily="2" charset="0"/>
              </a:rPr>
              <a:t>amadhay</a:t>
            </a:r>
            <a:r>
              <a:rPr lang="en-IN" b="1" i="0" dirty="0">
                <a:effectLst/>
                <a:latin typeface="Raleway" pitchFamily="2" charset="0"/>
              </a:rPr>
              <a:t> - </a:t>
            </a:r>
            <a:r>
              <a:rPr lang="en-IN" b="0" i="0" dirty="0">
                <a:effectLst/>
                <a:latin typeface="Raleway" pitchFamily="2" charset="0"/>
              </a:rPr>
              <a:t>meditation in its higher state</a:t>
            </a:r>
          </a:p>
          <a:p>
            <a:pPr algn="l">
              <a:spcAft>
                <a:spcPts val="750"/>
              </a:spcAft>
            </a:pPr>
            <a:r>
              <a:rPr lang="en-IN" b="1" i="0" dirty="0" err="1">
                <a:effectLst/>
                <a:latin typeface="Raleway" pitchFamily="2" charset="0"/>
              </a:rPr>
              <a:t>Ashtava</a:t>
            </a:r>
            <a:r>
              <a:rPr lang="en-IN" b="1" i="0" dirty="0">
                <a:effectLst/>
                <a:latin typeface="Raleway" pitchFamily="2" charset="0"/>
              </a:rPr>
              <a:t> - </a:t>
            </a:r>
            <a:r>
              <a:rPr lang="en-IN" b="0" i="0" dirty="0">
                <a:effectLst/>
                <a:latin typeface="Raleway" pitchFamily="2" charset="0"/>
              </a:rPr>
              <a:t>eight</a:t>
            </a:r>
          </a:p>
          <a:p>
            <a:pPr algn="l">
              <a:spcAft>
                <a:spcPts val="750"/>
              </a:spcAft>
            </a:pPr>
            <a:r>
              <a:rPr lang="en-IN" b="1" dirty="0" err="1">
                <a:latin typeface="Raleway" pitchFamily="2" charset="0"/>
              </a:rPr>
              <a:t>A</a:t>
            </a:r>
            <a:r>
              <a:rPr lang="en-IN" b="1" i="0" dirty="0" err="1">
                <a:effectLst/>
                <a:latin typeface="Raleway" pitchFamily="2" charset="0"/>
              </a:rPr>
              <a:t>nggani</a:t>
            </a:r>
            <a:r>
              <a:rPr lang="en-IN" b="1" i="0" dirty="0">
                <a:effectLst/>
                <a:latin typeface="Raleway" pitchFamily="2" charset="0"/>
              </a:rPr>
              <a:t> - </a:t>
            </a:r>
            <a:r>
              <a:rPr lang="en-IN" b="0" i="0" dirty="0">
                <a:effectLst/>
                <a:latin typeface="Raleway" pitchFamily="2" charset="0"/>
              </a:rPr>
              <a:t>limbs, parts.</a:t>
            </a:r>
          </a:p>
        </p:txBody>
      </p:sp>
    </p:spTree>
    <p:extLst>
      <p:ext uri="{BB962C8B-B14F-4D97-AF65-F5344CB8AC3E}">
        <p14:creationId xmlns:p14="http://schemas.microsoft.com/office/powerpoint/2010/main" val="3938291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270EE4-D675-D4A5-1A84-2530AC22D2FD}"/>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604F229E-3EEF-9CDD-05A8-D6E86631940D}"/>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6F7F809A-DA68-7D10-DB3E-5582DA4B4387}"/>
              </a:ext>
            </a:extLst>
          </p:cNvPr>
          <p:cNvSpPr>
            <a:spLocks noGrp="1"/>
          </p:cNvSpPr>
          <p:nvPr>
            <p:ph type="ctrTitle"/>
          </p:nvPr>
        </p:nvSpPr>
        <p:spPr>
          <a:xfrm>
            <a:off x="1524000" y="362291"/>
            <a:ext cx="9144000" cy="1115106"/>
          </a:xfrm>
        </p:spPr>
        <p:txBody>
          <a:bodyPr>
            <a:normAutofit fontScale="90000"/>
          </a:bodyPr>
          <a:lstStyle/>
          <a:p>
            <a:r>
              <a:rPr lang="en-IN" b="0" i="0" dirty="0">
                <a:solidFill>
                  <a:srgbClr val="333333"/>
                </a:solidFill>
                <a:effectLst/>
                <a:latin typeface="Raleway" panose="020F0502020204030204" pitchFamily="2" charset="0"/>
              </a:rPr>
              <a:t>Yog Sutra 2.29 </a:t>
            </a:r>
            <a:r>
              <a:rPr lang="hi-IN" b="0" i="0" dirty="0">
                <a:solidFill>
                  <a:srgbClr val="666666"/>
                </a:solidFill>
                <a:effectLst/>
                <a:latin typeface="Raleway" pitchFamily="2" charset="0"/>
              </a:rPr>
              <a:t>योग सूत्रों</a:t>
            </a:r>
            <a:r>
              <a:rPr lang="en-IN" b="0" i="0" dirty="0">
                <a:solidFill>
                  <a:srgbClr val="666666"/>
                </a:solidFill>
                <a:effectLst/>
                <a:latin typeface="Raleway" pitchFamily="2" charset="0"/>
              </a:rPr>
              <a:t> 2.29</a:t>
            </a:r>
            <a:endParaRPr lang="en-IN" dirty="0"/>
          </a:p>
        </p:txBody>
      </p:sp>
      <p:sp>
        <p:nvSpPr>
          <p:cNvPr id="3" name="Subtitle 2">
            <a:extLst>
              <a:ext uri="{FF2B5EF4-FFF2-40B4-BE49-F238E27FC236}">
                <a16:creationId xmlns:a16="http://schemas.microsoft.com/office/drawing/2014/main" id="{F4FB25E1-7922-CEEA-8D3D-C8E26392B763}"/>
              </a:ext>
            </a:extLst>
          </p:cNvPr>
          <p:cNvSpPr>
            <a:spLocks noGrp="1"/>
          </p:cNvSpPr>
          <p:nvPr>
            <p:ph type="subTitle" idx="1"/>
          </p:nvPr>
        </p:nvSpPr>
        <p:spPr>
          <a:xfrm>
            <a:off x="718457" y="1839687"/>
            <a:ext cx="10635343" cy="4909456"/>
          </a:xfrm>
        </p:spPr>
        <p:txBody>
          <a:bodyPr>
            <a:normAutofit/>
          </a:bodyPr>
          <a:lstStyle/>
          <a:p>
            <a:pPr algn="just">
              <a:lnSpc>
                <a:spcPct val="150000"/>
              </a:lnSpc>
            </a:pPr>
            <a:r>
              <a:rPr lang="hi-IN" b="0" i="0" dirty="0">
                <a:effectLst/>
                <a:latin typeface="Tiro Devanagari Hindi" panose="02000000000000000000" pitchFamily="2" charset="0"/>
                <a:cs typeface="Tiro Devanagari Hindi" panose="02000000000000000000" pitchFamily="2" charset="0"/>
              </a:rPr>
              <a:t>इस सूत्र में एक महत्त्वपूर्ण शब्द आया है-वह है अनुष्टान । अनुष्ठान शब्द का अर्थ होता है विशेष व्रताभ्यास । जिसे मन, वचन और कर्म की एकरूपता से सम्पन्न किया जाता है उसे अनुष्ठान कहते हैं । इसलिए सूत्र का अर्थ हुआ कि मन,वचन और कर्म से यम-नियमों आदि आठ अंगों के अनुष्ठान से सब प्रकार की मलिनता का नाश होकर विवेक ख्याति होने तक निरंतर ज्ञान का प्रकाश बढ़ता जाता है ।</a:t>
            </a:r>
            <a:endParaRPr lang="en-IN" b="0" i="0" dirty="0">
              <a:effectLst/>
              <a:latin typeface="Tiro Devanagari Hindi" panose="02000000000000000000" pitchFamily="2" charset="0"/>
              <a:cs typeface="Tiro Devanagari Hindi" panose="02000000000000000000" pitchFamily="2" charset="0"/>
            </a:endParaRPr>
          </a:p>
          <a:p>
            <a:pPr algn="just">
              <a:lnSpc>
                <a:spcPct val="150000"/>
              </a:lnSpc>
              <a:spcAft>
                <a:spcPts val="750"/>
              </a:spcAft>
              <a:buNone/>
            </a:pPr>
            <a:r>
              <a:rPr lang="hi-IN" b="0" i="0" dirty="0">
                <a:effectLst/>
                <a:latin typeface="Tiro Devanagari Hindi" panose="02000000000000000000" pitchFamily="2" charset="0"/>
                <a:cs typeface="Tiro Devanagari Hindi" panose="02000000000000000000" pitchFamily="2" charset="0"/>
              </a:rPr>
              <a:t>अतः साधक को चाहिए कि क्रिया योग पूर्वक योग के इन आठ अंगो का व्रताभ्यास या अनुष्ठान करना चाहिए जिससे वह प्रकृति और पुरुष के बीच के संयोग को नष्ट कर अपने स्वरुप में स्थिति को प्राप्त कर सके । अपने सभी दुखों का अन्त कर शाश्वत प्रभु के आनंद में स्थित हो करे ।</a:t>
            </a:r>
          </a:p>
        </p:txBody>
      </p:sp>
    </p:spTree>
    <p:extLst>
      <p:ext uri="{BB962C8B-B14F-4D97-AF65-F5344CB8AC3E}">
        <p14:creationId xmlns:p14="http://schemas.microsoft.com/office/powerpoint/2010/main" val="217165123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97D61D-57A0-03DC-E078-9A07C3E2F085}"/>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48BEA1D1-75C3-93A1-9953-CD9F15CA1616}"/>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04F330BC-2270-9160-5436-E3D89006446C}"/>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2.30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2.30</a:t>
            </a:r>
            <a:endParaRPr lang="en-IN" sz="4800" dirty="0"/>
          </a:p>
        </p:txBody>
      </p:sp>
      <p:sp>
        <p:nvSpPr>
          <p:cNvPr id="3" name="Subtitle 2">
            <a:extLst>
              <a:ext uri="{FF2B5EF4-FFF2-40B4-BE49-F238E27FC236}">
                <a16:creationId xmlns:a16="http://schemas.microsoft.com/office/drawing/2014/main" id="{0606B9EC-1761-0824-B0C1-850B0514AF72}"/>
              </a:ext>
            </a:extLst>
          </p:cNvPr>
          <p:cNvSpPr>
            <a:spLocks noGrp="1"/>
          </p:cNvSpPr>
          <p:nvPr>
            <p:ph type="subTitle" idx="1"/>
          </p:nvPr>
        </p:nvSpPr>
        <p:spPr>
          <a:xfrm>
            <a:off x="1524000" y="2057400"/>
            <a:ext cx="9144000" cy="3200400"/>
          </a:xfrm>
        </p:spPr>
        <p:txBody>
          <a:bodyPr/>
          <a:lstStyle/>
          <a:p>
            <a:pPr algn="ctr">
              <a:spcBef>
                <a:spcPts val="750"/>
              </a:spcBef>
              <a:spcAft>
                <a:spcPts val="750"/>
              </a:spcAft>
            </a:pPr>
            <a:r>
              <a:rPr lang="hi-IN" b="1" i="0" dirty="0">
                <a:solidFill>
                  <a:srgbClr val="FF0000"/>
                </a:solidFill>
                <a:effectLst/>
                <a:latin typeface="Tiro Devanagari Hindi" panose="02000000000000000000" pitchFamily="2" charset="0"/>
                <a:cs typeface="Tiro Devanagari Hindi" panose="02000000000000000000" pitchFamily="2" charset="0"/>
              </a:rPr>
              <a:t>अहिंसासत्यास्तेयब्रह्मचर्यापरिग्रहा यमाः</a:t>
            </a:r>
            <a:endParaRPr lang="en-IN" b="1" i="0" dirty="0">
              <a:solidFill>
                <a:srgbClr val="FF0000"/>
              </a:solidFill>
              <a:effectLst/>
              <a:latin typeface="Tiro Devanagari Hindi" panose="02000000000000000000" pitchFamily="2" charset="0"/>
              <a:cs typeface="Tiro Devanagari Hindi" panose="02000000000000000000" pitchFamily="2" charset="0"/>
            </a:endParaRPr>
          </a:p>
          <a:p>
            <a:pPr algn="ctr">
              <a:spcBef>
                <a:spcPts val="750"/>
              </a:spcBef>
              <a:spcAft>
                <a:spcPts val="750"/>
              </a:spcAft>
              <a:buNone/>
            </a:pPr>
            <a:r>
              <a:rPr lang="hi-IN" b="1" i="0" dirty="0">
                <a:solidFill>
                  <a:srgbClr val="FF0000"/>
                </a:solidFill>
                <a:effectLst/>
                <a:latin typeface="Tiro Devanagari Hindi" panose="02000000000000000000" pitchFamily="2" charset="0"/>
                <a:cs typeface="Tiro Devanagari Hindi" panose="02000000000000000000" pitchFamily="2" charset="0"/>
              </a:rPr>
              <a:t>पदच्छेद</a:t>
            </a:r>
            <a:r>
              <a:rPr lang="hi-IN" b="1" i="0" dirty="0">
                <a:solidFill>
                  <a:srgbClr val="DA6613"/>
                </a:solidFill>
                <a:effectLst/>
                <a:latin typeface="Tiro Devanagari Hindi" panose="02000000000000000000" pitchFamily="2" charset="0"/>
                <a:cs typeface="Tiro Devanagari Hindi" panose="02000000000000000000" pitchFamily="2" charset="0"/>
              </a:rPr>
              <a:t>: </a:t>
            </a:r>
            <a:r>
              <a:rPr lang="hi-IN" b="1" i="0" dirty="0">
                <a:solidFill>
                  <a:srgbClr val="333333"/>
                </a:solidFill>
                <a:effectLst/>
                <a:latin typeface="Tiro Devanagari Hindi" panose="02000000000000000000" pitchFamily="2" charset="0"/>
                <a:cs typeface="Tiro Devanagari Hindi" panose="02000000000000000000" pitchFamily="2" charset="0"/>
              </a:rPr>
              <a:t>अहिंसा , सत्य , अस्तेय , ब्रह्मचर्य , अपरिग्रहा: , यमाः॥</a:t>
            </a:r>
          </a:p>
          <a:p>
            <a:pPr>
              <a:buNone/>
            </a:pPr>
            <a:br>
              <a:rPr lang="hi-IN" dirty="0">
                <a:latin typeface="Tiro Devanagari Hindi" panose="02000000000000000000" pitchFamily="2" charset="0"/>
                <a:cs typeface="Tiro Devanagari Hindi" panose="02000000000000000000" pitchFamily="2" charset="0"/>
              </a:rPr>
            </a:br>
            <a:r>
              <a:rPr lang="en-IN" b="1" i="0" dirty="0">
                <a:solidFill>
                  <a:srgbClr val="FF0000"/>
                </a:solidFill>
                <a:effectLst/>
                <a:latin typeface="Tiro Devanagari Hindi" panose="02000000000000000000" pitchFamily="2" charset="0"/>
                <a:cs typeface="Tiro Devanagari Hindi" panose="02000000000000000000" pitchFamily="2" charset="0"/>
              </a:rPr>
              <a:t>Hindi</a:t>
            </a:r>
            <a:r>
              <a:rPr lang="en-IN" b="1" i="0" dirty="0">
                <a:solidFill>
                  <a:srgbClr val="333333"/>
                </a:solidFill>
                <a:effectLst/>
                <a:latin typeface="Tiro Devanagari Hindi" panose="02000000000000000000" pitchFamily="2" charset="0"/>
                <a:cs typeface="Tiro Devanagari Hindi" panose="02000000000000000000" pitchFamily="2" charset="0"/>
              </a:rPr>
              <a:t>: </a:t>
            </a:r>
            <a:r>
              <a:rPr lang="hi-IN" b="0" i="0" dirty="0">
                <a:solidFill>
                  <a:srgbClr val="333333"/>
                </a:solidFill>
                <a:effectLst/>
                <a:latin typeface="Tiro Devanagari Hindi" panose="02000000000000000000" pitchFamily="2" charset="0"/>
                <a:cs typeface="Tiro Devanagari Hindi" panose="02000000000000000000" pitchFamily="2" charset="0"/>
              </a:rPr>
              <a:t>अहिंसा, यथार्थ ज्ञान, अस्तेय(चोरी का अभाव), ब्रह्मचर्य और अपरिग्रह(संग्रह का अभाव) - ये पाँच यम हैं ।</a:t>
            </a:r>
            <a:endParaRPr lang="en-IN" b="0" i="0" dirty="0">
              <a:solidFill>
                <a:srgbClr val="333333"/>
              </a:solidFill>
              <a:effectLst/>
              <a:latin typeface="Tiro Devanagari Hindi" panose="02000000000000000000" pitchFamily="2" charset="0"/>
              <a:cs typeface="Tiro Devanagari Hindi" panose="02000000000000000000" pitchFamily="2" charset="0"/>
            </a:endParaRPr>
          </a:p>
          <a:p>
            <a:pPr algn="l">
              <a:buNone/>
            </a:pP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13421185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5E5016-697A-8E30-EE4A-D67B8E30656B}"/>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5B6E5DE7-93C3-DB49-4F0E-377721F13646}"/>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CD8A6F41-D4F0-633F-4387-4EDC11CAEEDB}"/>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2.30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2.30</a:t>
            </a:r>
            <a:endParaRPr lang="en-IN" sz="4800" dirty="0"/>
          </a:p>
        </p:txBody>
      </p:sp>
      <p:sp>
        <p:nvSpPr>
          <p:cNvPr id="3" name="Subtitle 2">
            <a:extLst>
              <a:ext uri="{FF2B5EF4-FFF2-40B4-BE49-F238E27FC236}">
                <a16:creationId xmlns:a16="http://schemas.microsoft.com/office/drawing/2014/main" id="{D0BB91C4-6454-3864-D9F4-A0D3CB740689}"/>
              </a:ext>
            </a:extLst>
          </p:cNvPr>
          <p:cNvSpPr>
            <a:spLocks noGrp="1"/>
          </p:cNvSpPr>
          <p:nvPr>
            <p:ph type="subTitle" idx="1"/>
          </p:nvPr>
        </p:nvSpPr>
        <p:spPr>
          <a:xfrm>
            <a:off x="598714" y="2057399"/>
            <a:ext cx="5290458" cy="3918857"/>
          </a:xfrm>
        </p:spPr>
        <p:txBody>
          <a:bodyPr>
            <a:normAutofit/>
          </a:bodyPr>
          <a:lstStyle/>
          <a:p>
            <a:pPr algn="l">
              <a:spcBef>
                <a:spcPts val="750"/>
              </a:spcBef>
              <a:spcAft>
                <a:spcPts val="750"/>
              </a:spcAft>
              <a:buNone/>
            </a:pPr>
            <a:r>
              <a:rPr lang="en-IN" b="1" i="0" dirty="0">
                <a:solidFill>
                  <a:srgbClr val="FF0000"/>
                </a:solidFill>
                <a:effectLst/>
                <a:latin typeface="Tiro Devanagari Hindi" panose="02000000000000000000" pitchFamily="2" charset="0"/>
                <a:cs typeface="Tiro Devanagari Hindi" panose="02000000000000000000" pitchFamily="2" charset="0"/>
              </a:rPr>
              <a:t>Hindi</a:t>
            </a:r>
          </a:p>
          <a:p>
            <a:pPr algn="l">
              <a:spcAft>
                <a:spcPts val="750"/>
              </a:spcAft>
            </a:pPr>
            <a:r>
              <a:rPr lang="hi-IN" b="1" i="0" dirty="0">
                <a:effectLst/>
                <a:latin typeface="Tiro Devanagari Hindi" panose="02000000000000000000" pitchFamily="2" charset="0"/>
                <a:cs typeface="Tiro Devanagari Hindi" panose="02000000000000000000" pitchFamily="2" charset="0"/>
              </a:rPr>
              <a:t>अहिंसा - </a:t>
            </a:r>
            <a:r>
              <a:rPr lang="hi-IN" b="0" i="0" dirty="0">
                <a:effectLst/>
                <a:latin typeface="Tiro Devanagari Hindi" panose="02000000000000000000" pitchFamily="2" charset="0"/>
                <a:cs typeface="Tiro Devanagari Hindi" panose="02000000000000000000" pitchFamily="2" charset="0"/>
              </a:rPr>
              <a:t>अहिंसा</a:t>
            </a:r>
          </a:p>
          <a:p>
            <a:pPr algn="l">
              <a:spcAft>
                <a:spcPts val="750"/>
              </a:spcAft>
            </a:pPr>
            <a:r>
              <a:rPr lang="hi-IN" b="1" i="0" dirty="0">
                <a:effectLst/>
                <a:latin typeface="Tiro Devanagari Hindi" panose="02000000000000000000" pitchFamily="2" charset="0"/>
                <a:cs typeface="Tiro Devanagari Hindi" panose="02000000000000000000" pitchFamily="2" charset="0"/>
              </a:rPr>
              <a:t>सत्य - </a:t>
            </a:r>
            <a:r>
              <a:rPr lang="hi-IN" b="0" i="0" dirty="0">
                <a:effectLst/>
                <a:latin typeface="Tiro Devanagari Hindi" panose="02000000000000000000" pitchFamily="2" charset="0"/>
                <a:cs typeface="Tiro Devanagari Hindi" panose="02000000000000000000" pitchFamily="2" charset="0"/>
              </a:rPr>
              <a:t>यथार्थ ज्ञान</a:t>
            </a:r>
          </a:p>
          <a:p>
            <a:pPr algn="l">
              <a:spcAft>
                <a:spcPts val="750"/>
              </a:spcAft>
            </a:pPr>
            <a:r>
              <a:rPr lang="hi-IN" b="1" i="0" dirty="0">
                <a:effectLst/>
                <a:latin typeface="Tiro Devanagari Hindi" panose="02000000000000000000" pitchFamily="2" charset="0"/>
                <a:cs typeface="Tiro Devanagari Hindi" panose="02000000000000000000" pitchFamily="2" charset="0"/>
              </a:rPr>
              <a:t>अस्तेय - </a:t>
            </a:r>
            <a:r>
              <a:rPr lang="hi-IN" b="0" i="0" dirty="0">
                <a:effectLst/>
                <a:latin typeface="Tiro Devanagari Hindi" panose="02000000000000000000" pitchFamily="2" charset="0"/>
                <a:cs typeface="Tiro Devanagari Hindi" panose="02000000000000000000" pitchFamily="2" charset="0"/>
              </a:rPr>
              <a:t>अस्तेय(चोरी का अभाव)</a:t>
            </a:r>
          </a:p>
          <a:p>
            <a:pPr algn="l">
              <a:spcAft>
                <a:spcPts val="750"/>
              </a:spcAft>
            </a:pPr>
            <a:r>
              <a:rPr lang="hi-IN" b="1" i="0" dirty="0">
                <a:effectLst/>
                <a:latin typeface="Tiro Devanagari Hindi" panose="02000000000000000000" pitchFamily="2" charset="0"/>
                <a:cs typeface="Tiro Devanagari Hindi" panose="02000000000000000000" pitchFamily="2" charset="0"/>
              </a:rPr>
              <a:t>ब्रह्मचर्य - </a:t>
            </a:r>
            <a:r>
              <a:rPr lang="hi-IN" b="0" i="0" dirty="0">
                <a:effectLst/>
                <a:latin typeface="Tiro Devanagari Hindi" panose="02000000000000000000" pitchFamily="2" charset="0"/>
                <a:cs typeface="Tiro Devanagari Hindi" panose="02000000000000000000" pitchFamily="2" charset="0"/>
              </a:rPr>
              <a:t>ब्रह्मचर्य (और)</a:t>
            </a:r>
          </a:p>
          <a:p>
            <a:pPr algn="l">
              <a:spcAft>
                <a:spcPts val="750"/>
              </a:spcAft>
            </a:pPr>
            <a:r>
              <a:rPr lang="hi-IN" b="1" i="0" dirty="0">
                <a:effectLst/>
                <a:latin typeface="Tiro Devanagari Hindi" panose="02000000000000000000" pitchFamily="2" charset="0"/>
                <a:cs typeface="Tiro Devanagari Hindi" panose="02000000000000000000" pitchFamily="2" charset="0"/>
              </a:rPr>
              <a:t>अपरिग्रहा: - </a:t>
            </a:r>
            <a:r>
              <a:rPr lang="hi-IN" b="0" i="0" dirty="0">
                <a:effectLst/>
                <a:latin typeface="Tiro Devanagari Hindi" panose="02000000000000000000" pitchFamily="2" charset="0"/>
                <a:cs typeface="Tiro Devanagari Hindi" panose="02000000000000000000" pitchFamily="2" charset="0"/>
              </a:rPr>
              <a:t>अपरिग्रह(संग्रह का अभाव) -</a:t>
            </a:r>
          </a:p>
          <a:p>
            <a:pPr algn="l">
              <a:spcAft>
                <a:spcPts val="750"/>
              </a:spcAft>
            </a:pPr>
            <a:r>
              <a:rPr lang="hi-IN" b="1" i="0" dirty="0">
                <a:effectLst/>
                <a:latin typeface="Tiro Devanagari Hindi" panose="02000000000000000000" pitchFamily="2" charset="0"/>
                <a:cs typeface="Tiro Devanagari Hindi" panose="02000000000000000000" pitchFamily="2" charset="0"/>
              </a:rPr>
              <a:t>यमाः - </a:t>
            </a:r>
            <a:r>
              <a:rPr lang="hi-IN" b="0" i="0" dirty="0">
                <a:effectLst/>
                <a:latin typeface="Tiro Devanagari Hindi" panose="02000000000000000000" pitchFamily="2" charset="0"/>
                <a:cs typeface="Tiro Devanagari Hindi" panose="02000000000000000000" pitchFamily="2" charset="0"/>
              </a:rPr>
              <a:t>(ये पाँच) यम हैं ।</a:t>
            </a:r>
          </a:p>
          <a:p>
            <a:pPr algn="l">
              <a:buNone/>
            </a:pPr>
            <a:endParaRPr lang="en-IN" dirty="0">
              <a:latin typeface="Tiro Devanagari Hindi" panose="02000000000000000000" pitchFamily="2" charset="0"/>
              <a:cs typeface="Tiro Devanagari Hindi" panose="02000000000000000000" pitchFamily="2" charset="0"/>
            </a:endParaRPr>
          </a:p>
        </p:txBody>
      </p:sp>
      <p:sp>
        <p:nvSpPr>
          <p:cNvPr id="5" name="TextBox 4">
            <a:extLst>
              <a:ext uri="{FF2B5EF4-FFF2-40B4-BE49-F238E27FC236}">
                <a16:creationId xmlns:a16="http://schemas.microsoft.com/office/drawing/2014/main" id="{58515D94-085E-D07E-BE66-C94192BE1020}"/>
              </a:ext>
            </a:extLst>
          </p:cNvPr>
          <p:cNvSpPr txBox="1"/>
          <p:nvPr/>
        </p:nvSpPr>
        <p:spPr>
          <a:xfrm>
            <a:off x="5889172" y="2057398"/>
            <a:ext cx="6302828" cy="3293209"/>
          </a:xfrm>
          <a:prstGeom prst="rect">
            <a:avLst/>
          </a:prstGeom>
          <a:noFill/>
        </p:spPr>
        <p:txBody>
          <a:bodyPr wrap="square">
            <a:spAutoFit/>
          </a:bodyPr>
          <a:lstStyle/>
          <a:p>
            <a:pPr algn="l">
              <a:spcBef>
                <a:spcPts val="750"/>
              </a:spcBef>
              <a:spcAft>
                <a:spcPts val="750"/>
              </a:spcAft>
              <a:buNone/>
            </a:pPr>
            <a:r>
              <a:rPr lang="en-IN" sz="2400" b="1" i="0" dirty="0">
                <a:solidFill>
                  <a:srgbClr val="FF0000"/>
                </a:solidFill>
                <a:effectLst/>
                <a:latin typeface="Tiro Devanagari Hindi" panose="02000000000000000000" pitchFamily="2" charset="0"/>
                <a:cs typeface="Tiro Devanagari Hindi" panose="02000000000000000000" pitchFamily="2" charset="0"/>
              </a:rPr>
              <a:t>English</a:t>
            </a:r>
          </a:p>
          <a:p>
            <a:pPr algn="l">
              <a:spcAft>
                <a:spcPts val="750"/>
              </a:spcAft>
            </a:pPr>
            <a:r>
              <a:rPr lang="en-IN" sz="2400" b="1" dirty="0">
                <a:latin typeface="Tiro Devanagari Hindi" panose="02000000000000000000" pitchFamily="2" charset="0"/>
                <a:cs typeface="Tiro Devanagari Hindi" panose="02000000000000000000" pitchFamily="2" charset="0"/>
              </a:rPr>
              <a:t>A</a:t>
            </a:r>
            <a:r>
              <a:rPr lang="en-IN" sz="2400" b="1" i="0" dirty="0">
                <a:effectLst/>
                <a:latin typeface="Tiro Devanagari Hindi" panose="02000000000000000000" pitchFamily="2" charset="0"/>
                <a:cs typeface="Tiro Devanagari Hindi" panose="02000000000000000000" pitchFamily="2" charset="0"/>
              </a:rPr>
              <a:t>hinsa - </a:t>
            </a:r>
            <a:r>
              <a:rPr lang="en-IN" sz="2400" dirty="0">
                <a:latin typeface="Tiro Devanagari Hindi" panose="02000000000000000000" pitchFamily="2" charset="0"/>
                <a:cs typeface="Tiro Devanagari Hindi" panose="02000000000000000000" pitchFamily="2" charset="0"/>
              </a:rPr>
              <a:t>N</a:t>
            </a:r>
            <a:r>
              <a:rPr lang="en-IN" sz="2400" b="0" i="0" dirty="0">
                <a:effectLst/>
                <a:latin typeface="Tiro Devanagari Hindi" panose="02000000000000000000" pitchFamily="2" charset="0"/>
                <a:cs typeface="Tiro Devanagari Hindi" panose="02000000000000000000" pitchFamily="2" charset="0"/>
              </a:rPr>
              <a:t>on-violence</a:t>
            </a:r>
          </a:p>
          <a:p>
            <a:pPr algn="l">
              <a:spcAft>
                <a:spcPts val="750"/>
              </a:spcAft>
            </a:pPr>
            <a:r>
              <a:rPr lang="en-IN" sz="2400" b="1" dirty="0">
                <a:latin typeface="Tiro Devanagari Hindi" panose="02000000000000000000" pitchFamily="2" charset="0"/>
                <a:cs typeface="Tiro Devanagari Hindi" panose="02000000000000000000" pitchFamily="2" charset="0"/>
              </a:rPr>
              <a:t>S</a:t>
            </a:r>
            <a:r>
              <a:rPr lang="en-IN" sz="2400" b="1" i="0" dirty="0">
                <a:effectLst/>
                <a:latin typeface="Tiro Devanagari Hindi" panose="02000000000000000000" pitchFamily="2" charset="0"/>
                <a:cs typeface="Tiro Devanagari Hindi" panose="02000000000000000000" pitchFamily="2" charset="0"/>
              </a:rPr>
              <a:t>atya - </a:t>
            </a:r>
            <a:r>
              <a:rPr lang="en-IN" sz="2400" b="0" i="0" dirty="0">
                <a:effectLst/>
                <a:latin typeface="Tiro Devanagari Hindi" panose="02000000000000000000" pitchFamily="2" charset="0"/>
                <a:cs typeface="Tiro Devanagari Hindi" panose="02000000000000000000" pitchFamily="2" charset="0"/>
              </a:rPr>
              <a:t>Truth fulness</a:t>
            </a:r>
          </a:p>
          <a:p>
            <a:pPr algn="l">
              <a:spcAft>
                <a:spcPts val="750"/>
              </a:spcAft>
            </a:pPr>
            <a:r>
              <a:rPr lang="en-IN" sz="2400" b="1" dirty="0" err="1">
                <a:latin typeface="Tiro Devanagari Hindi" panose="02000000000000000000" pitchFamily="2" charset="0"/>
                <a:cs typeface="Tiro Devanagari Hindi" panose="02000000000000000000" pitchFamily="2" charset="0"/>
              </a:rPr>
              <a:t>A</a:t>
            </a:r>
            <a:r>
              <a:rPr lang="en-IN" sz="2400" b="1" i="0" dirty="0" err="1">
                <a:effectLst/>
                <a:latin typeface="Tiro Devanagari Hindi" panose="02000000000000000000" pitchFamily="2" charset="0"/>
                <a:cs typeface="Tiro Devanagari Hindi" panose="02000000000000000000" pitchFamily="2" charset="0"/>
              </a:rPr>
              <a:t>steya</a:t>
            </a:r>
            <a:r>
              <a:rPr lang="en-IN" sz="2400" b="1" i="0" dirty="0">
                <a:effectLst/>
                <a:latin typeface="Tiro Devanagari Hindi" panose="02000000000000000000" pitchFamily="2" charset="0"/>
                <a:cs typeface="Tiro Devanagari Hindi" panose="02000000000000000000" pitchFamily="2" charset="0"/>
              </a:rPr>
              <a:t> - </a:t>
            </a:r>
            <a:r>
              <a:rPr lang="en-IN" sz="2400" dirty="0">
                <a:latin typeface="Tiro Devanagari Hindi" panose="02000000000000000000" pitchFamily="2" charset="0"/>
                <a:cs typeface="Tiro Devanagari Hindi" panose="02000000000000000000" pitchFamily="2" charset="0"/>
              </a:rPr>
              <a:t>N</a:t>
            </a:r>
            <a:r>
              <a:rPr lang="en-IN" sz="2400" b="0" i="0" dirty="0">
                <a:effectLst/>
                <a:latin typeface="Tiro Devanagari Hindi" panose="02000000000000000000" pitchFamily="2" charset="0"/>
                <a:cs typeface="Tiro Devanagari Hindi" panose="02000000000000000000" pitchFamily="2" charset="0"/>
              </a:rPr>
              <a:t>on-stealing</a:t>
            </a:r>
          </a:p>
          <a:p>
            <a:pPr algn="l">
              <a:spcAft>
                <a:spcPts val="750"/>
              </a:spcAft>
            </a:pPr>
            <a:r>
              <a:rPr lang="en-IN" sz="2400" b="1" dirty="0">
                <a:latin typeface="Tiro Devanagari Hindi" panose="02000000000000000000" pitchFamily="2" charset="0"/>
                <a:cs typeface="Tiro Devanagari Hindi" panose="02000000000000000000" pitchFamily="2" charset="0"/>
              </a:rPr>
              <a:t>B</a:t>
            </a:r>
            <a:r>
              <a:rPr lang="en-IN" sz="2400" b="1" i="0" dirty="0">
                <a:effectLst/>
                <a:latin typeface="Tiro Devanagari Hindi" panose="02000000000000000000" pitchFamily="2" charset="0"/>
                <a:cs typeface="Tiro Devanagari Hindi" panose="02000000000000000000" pitchFamily="2" charset="0"/>
              </a:rPr>
              <a:t>rahmacharya - </a:t>
            </a:r>
            <a:r>
              <a:rPr lang="en-IN" sz="2400" dirty="0">
                <a:latin typeface="Tiro Devanagari Hindi" panose="02000000000000000000" pitchFamily="2" charset="0"/>
                <a:cs typeface="Tiro Devanagari Hindi" panose="02000000000000000000" pitchFamily="2" charset="0"/>
              </a:rPr>
              <a:t>C</a:t>
            </a:r>
            <a:r>
              <a:rPr lang="en-IN" sz="2400" b="0" i="0" dirty="0">
                <a:effectLst/>
                <a:latin typeface="Tiro Devanagari Hindi" panose="02000000000000000000" pitchFamily="2" charset="0"/>
                <a:cs typeface="Tiro Devanagari Hindi" panose="02000000000000000000" pitchFamily="2" charset="0"/>
              </a:rPr>
              <a:t>ontinence</a:t>
            </a:r>
          </a:p>
          <a:p>
            <a:pPr algn="l">
              <a:spcAft>
                <a:spcPts val="750"/>
              </a:spcAft>
            </a:pPr>
            <a:r>
              <a:rPr lang="en-IN" sz="2400" b="1" dirty="0" err="1">
                <a:latin typeface="Tiro Devanagari Hindi" panose="02000000000000000000" pitchFamily="2" charset="0"/>
                <a:cs typeface="Tiro Devanagari Hindi" panose="02000000000000000000" pitchFamily="2" charset="0"/>
              </a:rPr>
              <a:t>A</a:t>
            </a:r>
            <a:r>
              <a:rPr lang="en-IN" sz="2400" b="1" i="0" dirty="0" err="1">
                <a:effectLst/>
                <a:latin typeface="Tiro Devanagari Hindi" panose="02000000000000000000" pitchFamily="2" charset="0"/>
                <a:cs typeface="Tiro Devanagari Hindi" panose="02000000000000000000" pitchFamily="2" charset="0"/>
              </a:rPr>
              <a:t>parigraha</a:t>
            </a:r>
            <a:r>
              <a:rPr lang="en-IN" sz="2400" b="1" i="0" dirty="0">
                <a:effectLst/>
                <a:latin typeface="Tiro Devanagari Hindi" panose="02000000000000000000" pitchFamily="2" charset="0"/>
                <a:cs typeface="Tiro Devanagari Hindi" panose="02000000000000000000" pitchFamily="2" charset="0"/>
              </a:rPr>
              <a:t> - </a:t>
            </a:r>
            <a:r>
              <a:rPr lang="en-IN" sz="2400" dirty="0">
                <a:latin typeface="Tiro Devanagari Hindi" panose="02000000000000000000" pitchFamily="2" charset="0"/>
                <a:cs typeface="Tiro Devanagari Hindi" panose="02000000000000000000" pitchFamily="2" charset="0"/>
              </a:rPr>
              <a:t>N</a:t>
            </a:r>
            <a:r>
              <a:rPr lang="en-IN" sz="2400" b="0" i="0" dirty="0">
                <a:effectLst/>
                <a:latin typeface="Tiro Devanagari Hindi" panose="02000000000000000000" pitchFamily="2" charset="0"/>
                <a:cs typeface="Tiro Devanagari Hindi" panose="02000000000000000000" pitchFamily="2" charset="0"/>
              </a:rPr>
              <a:t>on-possessiveness, non-greed</a:t>
            </a:r>
          </a:p>
          <a:p>
            <a:pPr algn="l">
              <a:spcAft>
                <a:spcPts val="750"/>
              </a:spcAft>
            </a:pPr>
            <a:r>
              <a:rPr lang="en-IN" sz="2400" b="1" i="0" dirty="0">
                <a:effectLst/>
                <a:latin typeface="Tiro Devanagari Hindi" panose="02000000000000000000" pitchFamily="2" charset="0"/>
                <a:cs typeface="Tiro Devanagari Hindi" panose="02000000000000000000" pitchFamily="2" charset="0"/>
              </a:rPr>
              <a:t>Yamah - </a:t>
            </a:r>
            <a:r>
              <a:rPr lang="en-IN" sz="2400" dirty="0">
                <a:latin typeface="Tiro Devanagari Hindi" panose="02000000000000000000" pitchFamily="2" charset="0"/>
                <a:cs typeface="Tiro Devanagari Hindi" panose="02000000000000000000" pitchFamily="2" charset="0"/>
              </a:rPr>
              <a:t>Y</a:t>
            </a:r>
            <a:r>
              <a:rPr lang="en-IN" sz="2400" b="0" i="0" dirty="0">
                <a:effectLst/>
                <a:latin typeface="Tiro Devanagari Hindi" panose="02000000000000000000" pitchFamily="2" charset="0"/>
                <a:cs typeface="Tiro Devanagari Hindi" panose="02000000000000000000" pitchFamily="2" charset="0"/>
              </a:rPr>
              <a:t>ama, abstinence</a:t>
            </a:r>
          </a:p>
        </p:txBody>
      </p:sp>
    </p:spTree>
    <p:extLst>
      <p:ext uri="{BB962C8B-B14F-4D97-AF65-F5344CB8AC3E}">
        <p14:creationId xmlns:p14="http://schemas.microsoft.com/office/powerpoint/2010/main" val="35507960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A231D2-646E-C83A-D536-CB2C0E5B184C}"/>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F5BDE933-183B-3901-3052-44406E9306B3}"/>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40AC6024-1F71-DDDD-D4A3-3EA941A58A0B}"/>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2.30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2.30</a:t>
            </a:r>
            <a:endParaRPr lang="en-IN" sz="4800" dirty="0"/>
          </a:p>
        </p:txBody>
      </p:sp>
      <p:sp>
        <p:nvSpPr>
          <p:cNvPr id="3" name="Subtitle 2">
            <a:extLst>
              <a:ext uri="{FF2B5EF4-FFF2-40B4-BE49-F238E27FC236}">
                <a16:creationId xmlns:a16="http://schemas.microsoft.com/office/drawing/2014/main" id="{C4C081D2-D020-5D84-DEF3-C76BEB15A2D3}"/>
              </a:ext>
            </a:extLst>
          </p:cNvPr>
          <p:cNvSpPr>
            <a:spLocks noGrp="1"/>
          </p:cNvSpPr>
          <p:nvPr>
            <p:ph type="subTitle" idx="1"/>
          </p:nvPr>
        </p:nvSpPr>
        <p:spPr>
          <a:xfrm>
            <a:off x="849085" y="2057399"/>
            <a:ext cx="10479315" cy="4299857"/>
          </a:xfrm>
        </p:spPr>
        <p:txBody>
          <a:bodyPr>
            <a:normAutofit fontScale="92500" lnSpcReduction="10000"/>
          </a:bodyPr>
          <a:lstStyle/>
          <a:p>
            <a:pPr algn="just">
              <a:lnSpc>
                <a:spcPct val="150000"/>
              </a:lnSpc>
              <a:spcAft>
                <a:spcPts val="750"/>
              </a:spcAft>
              <a:buNone/>
            </a:pPr>
            <a:r>
              <a:rPr lang="hi-IN" b="0" i="0" dirty="0">
                <a:effectLst/>
                <a:latin typeface="Tiro Devanagari Hindi" panose="02000000000000000000" pitchFamily="2" charset="0"/>
                <a:cs typeface="Tiro Devanagari Hindi" panose="02000000000000000000" pitchFamily="2" charset="0"/>
              </a:rPr>
              <a:t>अहिंसा, सत्य, अस्तेय, ब्रह्मचर्य एवं अपरिग्रह ये पांच यम हैं । आईये इन्हें विस्तार पूर्वक समझने का प्रयास करते हैं और स्वयं के जीवन में इनका पालन किस विधि और निषेध से संभव हो सकता है उस पर एक सार्थक दृष्टि डालते हैं ।</a:t>
            </a:r>
          </a:p>
          <a:p>
            <a:pPr algn="just">
              <a:lnSpc>
                <a:spcPct val="150000"/>
              </a:lnSpc>
              <a:spcAft>
                <a:spcPts val="750"/>
              </a:spcAft>
            </a:pPr>
            <a:r>
              <a:rPr lang="hi-IN" b="1" i="0" dirty="0">
                <a:solidFill>
                  <a:srgbClr val="FF0000"/>
                </a:solidFill>
                <a:effectLst/>
                <a:latin typeface="Tiro Devanagari Hindi" panose="02000000000000000000" pitchFamily="2" charset="0"/>
                <a:cs typeface="Tiro Devanagari Hindi" panose="02000000000000000000" pitchFamily="2" charset="0"/>
              </a:rPr>
              <a:t>1.अहिंसा</a:t>
            </a:r>
            <a:r>
              <a:rPr lang="hi-IN" b="0" i="0" dirty="0">
                <a:solidFill>
                  <a:srgbClr val="FF0000"/>
                </a:solidFill>
                <a:effectLst/>
                <a:latin typeface="Tiro Devanagari Hindi" panose="02000000000000000000" pitchFamily="2" charset="0"/>
                <a:cs typeface="Tiro Devanagari Hindi" panose="02000000000000000000" pitchFamily="2" charset="0"/>
              </a:rPr>
              <a:t>:- </a:t>
            </a:r>
            <a:r>
              <a:rPr lang="hi-IN" b="0" i="0" dirty="0">
                <a:effectLst/>
                <a:latin typeface="Tiro Devanagari Hindi" panose="02000000000000000000" pitchFamily="2" charset="0"/>
                <a:cs typeface="Tiro Devanagari Hindi" panose="02000000000000000000" pitchFamily="2" charset="0"/>
              </a:rPr>
              <a:t>मन, वचन एवं कर्म से किसी भी प्राणी  के प्रति वैरभाव नहीं रखना अहिंसा कहलाता है । यह अहिंसा भाव रूप में भी होनी चाहिए और क्रिया में भी दिखनी चाहिए | ऐसा न हो कि भाव तो अहिंसा का रखते हैं लेकिन क्रिया रूप में हिंसा हो रही है अतः भाव और क्रिया रूप से किसी भी प्राणी को (मनुष्य हो या पशु, पक्षी या अन्य कीट पतंग)  को  मन, वाणी और कर्म से किसी भी प्रकार से जानबुझकर कष्ट नहीं देना अहिंसा कहलाता है ।</a:t>
            </a:r>
          </a:p>
          <a:p>
            <a:pPr algn="l">
              <a:lnSpc>
                <a:spcPct val="150000"/>
              </a:lnSpc>
              <a:buNone/>
            </a:pP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32904433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BD5EF0-A862-1362-3FEE-EA1DD9F64FA9}"/>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6E5C69AB-954F-5ABE-ADC0-748FB26DB373}"/>
              </a:ext>
            </a:extLst>
          </p:cNvPr>
          <p:cNvPicPr>
            <a:picLocks noChangeAspect="1"/>
          </p:cNvPicPr>
          <p:nvPr/>
        </p:nvPicPr>
        <p:blipFill>
          <a:blip r:embed="rId2">
            <a:alphaModFix amt="57000"/>
            <a:extLst>
              <a:ext uri="{BEBA8EAE-BF5A-486C-A8C5-ECC9F3942E4B}">
                <a14:imgProps xmlns:a14="http://schemas.microsoft.com/office/drawing/2010/main">
                  <a14:imgLayer r:embed="rId3">
                    <a14:imgEffect>
                      <a14:sharpenSoften amount="-48000"/>
                    </a14:imgEffect>
                  </a14:imgLayer>
                </a14:imgProps>
              </a:ext>
              <a:ext uri="{28A0092B-C50C-407E-A947-70E740481C1C}">
                <a14:useLocalDpi xmlns:a14="http://schemas.microsoft.com/office/drawing/2010/main" val="0"/>
              </a:ext>
            </a:extLst>
          </a:blip>
          <a:srcRect l="5857" r="13160" b="29692"/>
          <a:stretch/>
        </p:blipFill>
        <p:spPr>
          <a:xfrm>
            <a:off x="-715881" y="0"/>
            <a:ext cx="12907882" cy="8404698"/>
          </a:xfrm>
          <a:prstGeom prst="rect">
            <a:avLst/>
          </a:prstGeom>
        </p:spPr>
      </p:pic>
      <p:sp>
        <p:nvSpPr>
          <p:cNvPr id="2" name="Title 1">
            <a:extLst>
              <a:ext uri="{FF2B5EF4-FFF2-40B4-BE49-F238E27FC236}">
                <a16:creationId xmlns:a16="http://schemas.microsoft.com/office/drawing/2014/main" id="{359864C5-0704-B055-C348-16882113365A}"/>
              </a:ext>
            </a:extLst>
          </p:cNvPr>
          <p:cNvSpPr>
            <a:spLocks noGrp="1"/>
          </p:cNvSpPr>
          <p:nvPr>
            <p:ph type="ctrTitle"/>
          </p:nvPr>
        </p:nvSpPr>
        <p:spPr>
          <a:xfrm>
            <a:off x="1235528" y="500743"/>
            <a:ext cx="9720943" cy="1099457"/>
          </a:xfrm>
        </p:spPr>
        <p:txBody>
          <a:bodyPr>
            <a:normAutofit/>
          </a:bodyPr>
          <a:lstStyle/>
          <a:p>
            <a:r>
              <a:rPr lang="en-IN" sz="4800" b="0" i="0" dirty="0">
                <a:solidFill>
                  <a:srgbClr val="333333"/>
                </a:solidFill>
                <a:effectLst/>
                <a:latin typeface="Raleway" panose="020F0502020204030204" pitchFamily="2" charset="0"/>
              </a:rPr>
              <a:t>Yog Sutra 2.30 </a:t>
            </a:r>
            <a:r>
              <a:rPr lang="hi-IN" sz="4800" b="0" i="0" dirty="0">
                <a:solidFill>
                  <a:srgbClr val="666666"/>
                </a:solidFill>
                <a:effectLst/>
                <a:latin typeface="Raleway" pitchFamily="2" charset="0"/>
              </a:rPr>
              <a:t>योग सूत्रों</a:t>
            </a:r>
            <a:r>
              <a:rPr lang="en-IN" sz="4800" b="0" i="0" dirty="0">
                <a:solidFill>
                  <a:srgbClr val="666666"/>
                </a:solidFill>
                <a:effectLst/>
                <a:latin typeface="Raleway" pitchFamily="2" charset="0"/>
              </a:rPr>
              <a:t> 2.30</a:t>
            </a:r>
            <a:endParaRPr lang="en-IN" sz="4800" dirty="0"/>
          </a:p>
        </p:txBody>
      </p:sp>
      <p:sp>
        <p:nvSpPr>
          <p:cNvPr id="3" name="Subtitle 2">
            <a:extLst>
              <a:ext uri="{FF2B5EF4-FFF2-40B4-BE49-F238E27FC236}">
                <a16:creationId xmlns:a16="http://schemas.microsoft.com/office/drawing/2014/main" id="{D70EC15A-61A6-01A2-4F4E-D2F2D6F9F58E}"/>
              </a:ext>
            </a:extLst>
          </p:cNvPr>
          <p:cNvSpPr>
            <a:spLocks noGrp="1"/>
          </p:cNvSpPr>
          <p:nvPr>
            <p:ph type="subTitle" idx="1"/>
          </p:nvPr>
        </p:nvSpPr>
        <p:spPr>
          <a:xfrm>
            <a:off x="696685" y="2057399"/>
            <a:ext cx="10530115" cy="4463143"/>
          </a:xfrm>
        </p:spPr>
        <p:txBody>
          <a:bodyPr>
            <a:normAutofit fontScale="92500"/>
          </a:bodyPr>
          <a:lstStyle/>
          <a:p>
            <a:pPr algn="just">
              <a:lnSpc>
                <a:spcPct val="150000"/>
              </a:lnSpc>
              <a:spcAft>
                <a:spcPts val="750"/>
              </a:spcAft>
              <a:buNone/>
            </a:pPr>
            <a:r>
              <a:rPr lang="hi-IN" b="1" i="0" dirty="0">
                <a:solidFill>
                  <a:srgbClr val="FF0000"/>
                </a:solidFill>
                <a:effectLst/>
                <a:latin typeface="Tiro Devanagari Hindi" panose="02000000000000000000" pitchFamily="2" charset="0"/>
                <a:cs typeface="Tiro Devanagari Hindi" panose="02000000000000000000" pitchFamily="2" charset="0"/>
              </a:rPr>
              <a:t>2.सत्य</a:t>
            </a:r>
            <a:r>
              <a:rPr lang="hi-IN" b="0" i="0" dirty="0">
                <a:solidFill>
                  <a:srgbClr val="FF0000"/>
                </a:solidFill>
                <a:effectLst/>
                <a:latin typeface="Tiro Devanagari Hindi" panose="02000000000000000000" pitchFamily="2" charset="0"/>
                <a:cs typeface="Tiro Devanagari Hindi" panose="02000000000000000000" pitchFamily="2" charset="0"/>
              </a:rPr>
              <a:t>:- </a:t>
            </a:r>
            <a:r>
              <a:rPr lang="hi-IN" b="0" i="0" dirty="0">
                <a:effectLst/>
                <a:latin typeface="Tiro Devanagari Hindi" panose="02000000000000000000" pitchFamily="2" charset="0"/>
                <a:cs typeface="Tiro Devanagari Hindi" panose="02000000000000000000" pitchFamily="2" charset="0"/>
              </a:rPr>
              <a:t>किसी भी वस्तु, व्यक्ति या स्थान के विषय में हम जो कुछ या जैसा भी जानते, समझते और मानते और सुनते  हैं  वाणी से उसी रूप व्यक्त करना ही सत्य कहलाता है । जाने, समझे, अनुभव एवं माने गए विषयों की यथार्त अभिव्यक्ति को सत्य कहते हैं | अपनी ओर से कुछ भी बढ़ा या घटाकर बोलना असत्य हो जाता है | यह अत्यंत सूक्ष्म और विशाल बिषय है जिस पर आगे विस्तार से चर्चा करेंगे ।</a:t>
            </a:r>
          </a:p>
          <a:p>
            <a:pPr algn="just">
              <a:lnSpc>
                <a:spcPct val="150000"/>
              </a:lnSpc>
              <a:spcAft>
                <a:spcPts val="750"/>
              </a:spcAft>
            </a:pPr>
            <a:r>
              <a:rPr lang="hi-IN" b="1" i="0" dirty="0">
                <a:solidFill>
                  <a:srgbClr val="FF0000"/>
                </a:solidFill>
                <a:effectLst/>
                <a:latin typeface="Tiro Devanagari Hindi" panose="02000000000000000000" pitchFamily="2" charset="0"/>
                <a:cs typeface="Tiro Devanagari Hindi" panose="02000000000000000000" pitchFamily="2" charset="0"/>
              </a:rPr>
              <a:t>3.अस्तेय</a:t>
            </a:r>
            <a:r>
              <a:rPr lang="hi-IN" b="0" i="0" dirty="0">
                <a:solidFill>
                  <a:srgbClr val="FF0000"/>
                </a:solidFill>
                <a:effectLst/>
                <a:latin typeface="Tiro Devanagari Hindi" panose="02000000000000000000" pitchFamily="2" charset="0"/>
                <a:cs typeface="Tiro Devanagari Hindi" panose="02000000000000000000" pitchFamily="2" charset="0"/>
              </a:rPr>
              <a:t>:- </a:t>
            </a:r>
            <a:r>
              <a:rPr lang="hi-IN" b="0" i="0" dirty="0">
                <a:effectLst/>
                <a:latin typeface="Tiro Devanagari Hindi" panose="02000000000000000000" pitchFamily="2" charset="0"/>
                <a:cs typeface="Tiro Devanagari Hindi" panose="02000000000000000000" pitchFamily="2" charset="0"/>
              </a:rPr>
              <a:t>सामान्य शब्दों में कहें तो चोरी नहीं करने का भाव अस्तेय कहलाता है । सांसारिक व्यवस्था के अंतर्गत सभी संसाधनों का स्वामित्व किसी न किसी के पास होता ही है अतः बिना स्वामी से पूछे किसी भी वस्तु को न लेना अस्तेय कहलाता है ।</a:t>
            </a:r>
          </a:p>
          <a:p>
            <a:pPr algn="l">
              <a:lnSpc>
                <a:spcPct val="150000"/>
              </a:lnSpc>
              <a:buNone/>
            </a:pPr>
            <a:endParaRPr lang="en-IN" dirty="0">
              <a:latin typeface="Tiro Devanagari Hindi" panose="02000000000000000000" pitchFamily="2" charset="0"/>
              <a:cs typeface="Tiro Devanagari Hindi" panose="02000000000000000000" pitchFamily="2" charset="0"/>
            </a:endParaRPr>
          </a:p>
        </p:txBody>
      </p:sp>
    </p:spTree>
    <p:extLst>
      <p:ext uri="{BB962C8B-B14F-4D97-AF65-F5344CB8AC3E}">
        <p14:creationId xmlns:p14="http://schemas.microsoft.com/office/powerpoint/2010/main" val="21982805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TotalTime>
  <Words>1753</Words>
  <Application>Microsoft Office PowerPoint</Application>
  <PresentationFormat>Widescreen</PresentationFormat>
  <Paragraphs>150</Paragraphs>
  <Slides>24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Calibri Light</vt:lpstr>
      <vt:lpstr>Monda</vt:lpstr>
      <vt:lpstr>Raleway</vt:lpstr>
      <vt:lpstr>Tiro Devanagari Hindi</vt:lpstr>
      <vt:lpstr>Office Theme</vt:lpstr>
      <vt:lpstr>Yog Sutra 2.29 योग सूत्रों </vt:lpstr>
      <vt:lpstr>Yog Sutra 2.29 योग सूत्रों 2.29</vt:lpstr>
      <vt:lpstr>Yog Sutra 2.29 योग सूत्रों 2.29</vt:lpstr>
      <vt:lpstr>Yog Sutra 2.29 योग सूत्रों 2.29</vt:lpstr>
      <vt:lpstr>Yog Sutra 2.29 योग सूत्रों 2.29</vt:lpstr>
      <vt:lpstr>Yog Sutra 2.30 योग सूत्रों 2.30</vt:lpstr>
      <vt:lpstr>Yog Sutra 2.30 योग सूत्रों 2.30</vt:lpstr>
      <vt:lpstr>Yog Sutra 2.30 योग सूत्रों 2.30</vt:lpstr>
      <vt:lpstr>Yog Sutra 2.30 योग सूत्रों 2.30</vt:lpstr>
      <vt:lpstr>Yog Sutra 2.30 योग सूत्रों 2.30</vt:lpstr>
      <vt:lpstr>Yog Sutra 2.30 योग सूत्रों 2.30</vt:lpstr>
      <vt:lpstr>Yog Sutra 2.32 योग सूत्रों 2.32</vt:lpstr>
      <vt:lpstr>Yog Sutra 2.32 योग सूत्रों 2.32</vt:lpstr>
      <vt:lpstr>Yog Sutra 2.32 योग सूत्रों 2.32</vt:lpstr>
      <vt:lpstr>Yog Sutra 2.32 योग सूत्रों 2.32</vt:lpstr>
      <vt:lpstr>Yog Sutra 2.32 योग सूत्रों 2.32</vt:lpstr>
      <vt:lpstr>Yog Sutra 2.32 योग सूत्रों 2.32</vt:lpstr>
      <vt:lpstr>Yog Sutra 2.32 योग सूत्रों 2.32</vt:lpstr>
      <vt:lpstr>Yog Sutra 2.32 योग सूत्रों 2.32</vt:lpstr>
      <vt:lpstr>Yog Sutra 2.32 योग सूत्रों 2.32</vt:lpstr>
      <vt:lpstr>Yog Sutra 2.32 योग सूत्रों 2.32</vt:lpstr>
      <vt:lpstr>Yog Sutra 2.32 योग सूत्रों 2.32</vt:lpstr>
      <vt:lpstr>Yog Sutra 2.32 योग सूत्रों 2.32</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Nitin Kumar</dc:creator>
  <cp:lastModifiedBy>Nitin Kumar</cp:lastModifiedBy>
  <cp:revision>2</cp:revision>
  <dcterms:created xsi:type="dcterms:W3CDTF">2025-04-08T04:38:02Z</dcterms:created>
  <dcterms:modified xsi:type="dcterms:W3CDTF">2025-04-08T06:11:47Z</dcterms:modified>
</cp:coreProperties>
</file>

<file path=docProps/thumbnail.jpeg>
</file>